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70" r:id="rId3"/>
    <p:sldId id="278" r:id="rId4"/>
    <p:sldId id="272" r:id="rId5"/>
    <p:sldId id="301" r:id="rId6"/>
    <p:sldId id="28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00" r:id="rId22"/>
    <p:sldId id="271" r:id="rId23"/>
    <p:sldId id="296" r:id="rId24"/>
    <p:sldId id="297" r:id="rId25"/>
    <p:sldId id="298" r:id="rId26"/>
    <p:sldId id="299" r:id="rId27"/>
    <p:sldId id="275" r:id="rId28"/>
    <p:sldId id="293"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532"/>
    <a:srgbClr val="ED7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65657" autoAdjust="0"/>
  </p:normalViewPr>
  <p:slideViewPr>
    <p:cSldViewPr snapToGrid="0">
      <p:cViewPr>
        <p:scale>
          <a:sx n="76" d="100"/>
          <a:sy n="76" d="100"/>
        </p:scale>
        <p:origin x="33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9693-14F4-4001-908B-351ABDAE33F0}" type="datetimeFigureOut">
              <a:rPr lang="en-CA" smtClean="0"/>
              <a:t>2022-11-11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CC1F9-E457-456B-A302-43AE0BF80A65}" type="slidenum">
              <a:rPr lang="en-CA" smtClean="0"/>
              <a:t>‹#›</a:t>
            </a:fld>
            <a:endParaRPr lang="en-CA"/>
          </a:p>
        </p:txBody>
      </p:sp>
    </p:spTree>
    <p:extLst>
      <p:ext uri="{BB962C8B-B14F-4D97-AF65-F5344CB8AC3E}">
        <p14:creationId xmlns:p14="http://schemas.microsoft.com/office/powerpoint/2010/main" val="116347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1</a:t>
            </a:fld>
            <a:endParaRPr lang="en-CA"/>
          </a:p>
        </p:txBody>
      </p:sp>
    </p:spTree>
    <p:extLst>
      <p:ext uri="{BB962C8B-B14F-4D97-AF65-F5344CB8AC3E}">
        <p14:creationId xmlns:p14="http://schemas.microsoft.com/office/powerpoint/2010/main" val="172429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Timeline  by Jan</a:t>
            </a:r>
          </a:p>
          <a:p>
            <a:pPr marL="171450" indent="-171450">
              <a:buFontTx/>
              <a:buChar char="-"/>
            </a:pPr>
            <a:r>
              <a:rPr lang="en-CA" dirty="0"/>
              <a:t>Budget</a:t>
            </a:r>
          </a:p>
          <a:p>
            <a:pPr marL="171450" indent="-171450">
              <a:buFontTx/>
              <a:buChar char="-"/>
            </a:pPr>
            <a:r>
              <a:rPr lang="en-CA" dirty="0"/>
              <a:t>Action plan</a:t>
            </a:r>
          </a:p>
          <a:p>
            <a:pPr marL="171450" indent="-171450">
              <a:buFontTx/>
              <a:buChar char="-"/>
            </a:pPr>
            <a:r>
              <a:rPr lang="en-CA" dirty="0"/>
              <a:t>website</a:t>
            </a:r>
          </a:p>
          <a:p>
            <a:pPr marL="171450" indent="-171450">
              <a:buFontTx/>
              <a:buChar char="-"/>
            </a:pPr>
            <a:r>
              <a:rPr lang="en-CA" dirty="0"/>
              <a:t>Newsletter</a:t>
            </a:r>
          </a:p>
          <a:p>
            <a:pPr marL="171450" indent="-171450">
              <a:buFontTx/>
              <a:buChar char="-"/>
            </a:pPr>
            <a:r>
              <a:rPr lang="en-CA" dirty="0"/>
              <a:t>Survey – add to website and show changes</a:t>
            </a:r>
          </a:p>
          <a:p>
            <a:pPr marL="171450" indent="-171450">
              <a:buFontTx/>
              <a:buChar char="-"/>
            </a:pPr>
            <a:endParaRPr lang="en-CA" dirty="0"/>
          </a:p>
          <a:p>
            <a:pPr marL="171450" indent="-171450">
              <a:buFontTx/>
              <a:buChar char="-"/>
            </a:pPr>
            <a:r>
              <a:rPr lang="en-CA" dirty="0"/>
              <a:t>- spring 2023</a:t>
            </a:r>
          </a:p>
          <a:p>
            <a:pPr marL="628650" lvl="1" indent="-171450">
              <a:buFontTx/>
              <a:buChar char="-"/>
            </a:pPr>
            <a:r>
              <a:rPr lang="en-CA" dirty="0"/>
              <a:t>- first pilot </a:t>
            </a:r>
          </a:p>
          <a:p>
            <a:pPr marL="628650" lvl="1" indent="-171450">
              <a:buFontTx/>
              <a:buChar char="-"/>
            </a:pPr>
            <a:endParaRPr lang="en-CA" dirty="0"/>
          </a:p>
          <a:p>
            <a:pPr marL="171450" indent="-171450">
              <a:buFontTx/>
              <a:buChar char="-"/>
            </a:pPr>
            <a:r>
              <a:rPr lang="en-CA" dirty="0"/>
              <a:t>By Fall 2023</a:t>
            </a:r>
          </a:p>
          <a:p>
            <a:pPr marL="171450" indent="-171450">
              <a:buFontTx/>
              <a:buChar char="-"/>
            </a:pPr>
            <a:endParaRPr lang="en-CA" dirty="0"/>
          </a:p>
          <a:p>
            <a:pPr marL="171450" indent="-171450">
              <a:buFontTx/>
              <a:buChar char="-"/>
            </a:pPr>
            <a:r>
              <a:rPr lang="en-CA" dirty="0"/>
              <a:t>- GL guide, signage, newsletters, </a:t>
            </a:r>
          </a:p>
        </p:txBody>
      </p:sp>
      <p:sp>
        <p:nvSpPr>
          <p:cNvPr id="4" name="Slide Number Placeholder 3"/>
          <p:cNvSpPr>
            <a:spLocks noGrp="1"/>
          </p:cNvSpPr>
          <p:nvPr>
            <p:ph type="sldNum" sz="quarter" idx="5"/>
          </p:nvPr>
        </p:nvSpPr>
        <p:spPr/>
        <p:txBody>
          <a:bodyPr/>
          <a:lstStyle/>
          <a:p>
            <a:fld id="{B20CC1F9-E457-456B-A302-43AE0BF80A65}" type="slidenum">
              <a:rPr lang="en-CA" smtClean="0"/>
              <a:t>26</a:t>
            </a:fld>
            <a:endParaRPr lang="en-CA"/>
          </a:p>
        </p:txBody>
      </p:sp>
    </p:spTree>
    <p:extLst>
      <p:ext uri="{BB962C8B-B14F-4D97-AF65-F5344CB8AC3E}">
        <p14:creationId xmlns:p14="http://schemas.microsoft.com/office/powerpoint/2010/main" val="146515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27</a:t>
            </a:fld>
            <a:endParaRPr lang="en-CA"/>
          </a:p>
        </p:txBody>
      </p:sp>
    </p:spTree>
    <p:extLst>
      <p:ext uri="{BB962C8B-B14F-4D97-AF65-F5344CB8AC3E}">
        <p14:creationId xmlns:p14="http://schemas.microsoft.com/office/powerpoint/2010/main" val="415780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a:t>
            </a:fld>
            <a:endParaRPr lang="en-CA"/>
          </a:p>
        </p:txBody>
      </p:sp>
    </p:spTree>
    <p:extLst>
      <p:ext uri="{BB962C8B-B14F-4D97-AF65-F5344CB8AC3E}">
        <p14:creationId xmlns:p14="http://schemas.microsoft.com/office/powerpoint/2010/main" val="176895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3</a:t>
            </a:fld>
            <a:endParaRPr lang="en-CA"/>
          </a:p>
        </p:txBody>
      </p:sp>
    </p:spTree>
    <p:extLst>
      <p:ext uri="{BB962C8B-B14F-4D97-AF65-F5344CB8AC3E}">
        <p14:creationId xmlns:p14="http://schemas.microsoft.com/office/powerpoint/2010/main" val="85780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4</a:t>
            </a:fld>
            <a:endParaRPr lang="en-CA"/>
          </a:p>
        </p:txBody>
      </p:sp>
    </p:spTree>
    <p:extLst>
      <p:ext uri="{BB962C8B-B14F-4D97-AF65-F5344CB8AC3E}">
        <p14:creationId xmlns:p14="http://schemas.microsoft.com/office/powerpoint/2010/main" val="3569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5</a:t>
            </a:fld>
            <a:endParaRPr lang="en-CA"/>
          </a:p>
        </p:txBody>
      </p:sp>
    </p:spTree>
    <p:extLst>
      <p:ext uri="{BB962C8B-B14F-4D97-AF65-F5344CB8AC3E}">
        <p14:creationId xmlns:p14="http://schemas.microsoft.com/office/powerpoint/2010/main" val="228181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22</a:t>
            </a:fld>
            <a:endParaRPr lang="en-CA"/>
          </a:p>
        </p:txBody>
      </p:sp>
    </p:spTree>
    <p:extLst>
      <p:ext uri="{BB962C8B-B14F-4D97-AF65-F5344CB8AC3E}">
        <p14:creationId xmlns:p14="http://schemas.microsoft.com/office/powerpoint/2010/main" val="355626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23</a:t>
            </a:fld>
            <a:endParaRPr lang="en-CA"/>
          </a:p>
        </p:txBody>
      </p:sp>
    </p:spTree>
    <p:extLst>
      <p:ext uri="{BB962C8B-B14F-4D97-AF65-F5344CB8AC3E}">
        <p14:creationId xmlns:p14="http://schemas.microsoft.com/office/powerpoint/2010/main" val="25975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24</a:t>
            </a:fld>
            <a:endParaRPr lang="en-CA"/>
          </a:p>
        </p:txBody>
      </p:sp>
    </p:spTree>
    <p:extLst>
      <p:ext uri="{BB962C8B-B14F-4D97-AF65-F5344CB8AC3E}">
        <p14:creationId xmlns:p14="http://schemas.microsoft.com/office/powerpoint/2010/main" val="11081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0CC1F9-E457-456B-A302-43AE0BF80A65}" type="slidenum">
              <a:rPr lang="en-CA" smtClean="0"/>
              <a:t>25</a:t>
            </a:fld>
            <a:endParaRPr lang="en-CA"/>
          </a:p>
        </p:txBody>
      </p:sp>
    </p:spTree>
    <p:extLst>
      <p:ext uri="{BB962C8B-B14F-4D97-AF65-F5344CB8AC3E}">
        <p14:creationId xmlns:p14="http://schemas.microsoft.com/office/powerpoint/2010/main" val="93724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C6DB-4DEB-CFEA-C743-FD9614FC3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D697325-FDEA-0CCE-C0A4-5EDDA303F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D0A90AE-5613-FF04-DCCC-E232AF9850FB}"/>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2EE1CFA3-5A74-7EAD-36D5-E35234522A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B3ED41-E413-A35D-F669-67BAD425B20C}"/>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414001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685A-9AA8-0EF2-360C-32AB17C5275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D245F6-21DA-45BD-4A9A-E7114CFAB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102C30-AF22-905C-D34C-EAF756B3FA71}"/>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C2ADEB8A-020D-FFA1-C00E-104253D614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62F3AD-B97F-3819-D774-F379584A3BF2}"/>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172237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FE0AD-DFA8-A13B-DF51-B5A2B001D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A3707BA-1DE1-9CFB-22CC-3BCC5CF72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896E93-8EEC-FDAC-8182-E73F63778381}"/>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75970462-EDFE-B5F7-1DFD-FB4C1A8CDC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C3B086-D5A9-5AD0-AD12-241319851937}"/>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184947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47411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78992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4327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416324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18568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57305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308780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34651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A0F0-0B36-EA85-5D46-A6A4623C46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D404E6-780B-C11D-56DF-E31F8C7DF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04CBD5-2AFA-896D-AD0B-9DDD977AC523}"/>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92054021-09C3-FC80-06E8-A3D89AB185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F8EADB-ECA7-3557-7BF4-121EC7D1C108}"/>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402006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904203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553072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484488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580754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378218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25028440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00763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2A72-E275-E975-49B1-D43C15FDF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134530A-BD46-1DE1-B368-1E5EB5B8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100D3-45D3-7A33-C36B-3A0F9C0D7474}"/>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E0E7C55A-FD56-EB31-E920-FBE30573E7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BE7B5A-2AF7-D089-565A-335CCC4C37DB}"/>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332495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A53-6FE5-3B4E-A0D9-4273494B4D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75A141A-A702-9DFD-17AD-CB6BE1E33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2439D0E-DF30-3840-97E2-BFC2DDCFF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2709D8C-6140-3111-9F18-CB38AAC8888F}"/>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6" name="Footer Placeholder 5">
            <a:extLst>
              <a:ext uri="{FF2B5EF4-FFF2-40B4-BE49-F238E27FC236}">
                <a16:creationId xmlns:a16="http://schemas.microsoft.com/office/drawing/2014/main" id="{2CF6AD46-8E65-EF47-1059-2BEA953904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507C07-255D-C23A-5E50-E664B08F52DD}"/>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326033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C374-CBB5-ADC8-4776-352F8F3204E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9BCD00-0723-BC8A-7834-7F9367D81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7D32E9-D550-B8DE-D6DC-63FF8F1A2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23848DF-C16A-CC90-3B7B-5CA0302C0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E17CA-F12F-1E62-79DD-AC58A0AB4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26EF743-37C6-D562-116F-F9B87BE345BC}"/>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8" name="Footer Placeholder 7">
            <a:extLst>
              <a:ext uri="{FF2B5EF4-FFF2-40B4-BE49-F238E27FC236}">
                <a16:creationId xmlns:a16="http://schemas.microsoft.com/office/drawing/2014/main" id="{660734EA-7D7C-59FD-0D3A-B4E39093709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A64C35D-2563-CBE5-EDE9-21BF599090DF}"/>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89917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73F6-7CC4-904B-31C7-E4A3F549F9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66B55C8-D479-10C1-19D3-CF67A2F9179B}"/>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4" name="Footer Placeholder 3">
            <a:extLst>
              <a:ext uri="{FF2B5EF4-FFF2-40B4-BE49-F238E27FC236}">
                <a16:creationId xmlns:a16="http://schemas.microsoft.com/office/drawing/2014/main" id="{4CA2D03D-A035-0433-FEDB-B59FBC04F5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329FDF-6631-0519-1961-0B41B79D753A}"/>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75987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BF7BA-D6EE-D902-E812-96C6EC01FA52}"/>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3" name="Footer Placeholder 2">
            <a:extLst>
              <a:ext uri="{FF2B5EF4-FFF2-40B4-BE49-F238E27FC236}">
                <a16:creationId xmlns:a16="http://schemas.microsoft.com/office/drawing/2014/main" id="{85BB9F8B-E0FF-084C-A62C-987FCA9BA94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5A2E66D-D9A0-79BE-873E-1538F14F6633}"/>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338520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DAB-C910-4E63-7FAF-5A254895D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0665E68-F555-EC2E-C6B8-88438237D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7317F1B-F856-FE45-000C-03B464EE5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EA37F-1BB5-761B-C5BC-35945F834D37}"/>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6" name="Footer Placeholder 5">
            <a:extLst>
              <a:ext uri="{FF2B5EF4-FFF2-40B4-BE49-F238E27FC236}">
                <a16:creationId xmlns:a16="http://schemas.microsoft.com/office/drawing/2014/main" id="{5AA71893-614A-BE50-3E29-79EDA359F0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4F060D-A63F-2558-A61D-0B63F807970E}"/>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337958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5305-AB76-9F38-277E-F298EAE96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B8F367-E178-4D22-31B5-54DB6CA38D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6A314B-1C3D-DE3B-50A1-FABFFB7E5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0FD7-D3A0-035F-7924-B25D4816EB39}"/>
              </a:ext>
            </a:extLst>
          </p:cNvPr>
          <p:cNvSpPr>
            <a:spLocks noGrp="1"/>
          </p:cNvSpPr>
          <p:nvPr>
            <p:ph type="dt" sz="half" idx="10"/>
          </p:nvPr>
        </p:nvSpPr>
        <p:spPr/>
        <p:txBody>
          <a:bodyPr/>
          <a:lstStyle/>
          <a:p>
            <a:fld id="{ABBC5ABA-3CE5-48C8-805F-F9D07B17D085}" type="datetimeFigureOut">
              <a:rPr lang="en-CA" smtClean="0"/>
              <a:t>2022-11-11</a:t>
            </a:fld>
            <a:endParaRPr lang="en-CA"/>
          </a:p>
        </p:txBody>
      </p:sp>
      <p:sp>
        <p:nvSpPr>
          <p:cNvPr id="6" name="Footer Placeholder 5">
            <a:extLst>
              <a:ext uri="{FF2B5EF4-FFF2-40B4-BE49-F238E27FC236}">
                <a16:creationId xmlns:a16="http://schemas.microsoft.com/office/drawing/2014/main" id="{768D1995-955F-12E4-63E9-08949F3AD4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53D8E1D-2E2A-2443-1728-CAF56F8790A3}"/>
              </a:ext>
            </a:extLst>
          </p:cNvPr>
          <p:cNvSpPr>
            <a:spLocks noGrp="1"/>
          </p:cNvSpPr>
          <p:nvPr>
            <p:ph type="sldNum" sz="quarter" idx="12"/>
          </p:nvPr>
        </p:nvSpPr>
        <p:spPr/>
        <p:txBody>
          <a:bodyPr/>
          <a:lstStyle/>
          <a:p>
            <a:fld id="{7569BF6A-1B89-4ADA-8B99-59AECFA748A5}" type="slidenum">
              <a:rPr lang="en-CA" smtClean="0"/>
              <a:t>‹#›</a:t>
            </a:fld>
            <a:endParaRPr lang="en-CA"/>
          </a:p>
        </p:txBody>
      </p:sp>
    </p:spTree>
    <p:extLst>
      <p:ext uri="{BB962C8B-B14F-4D97-AF65-F5344CB8AC3E}">
        <p14:creationId xmlns:p14="http://schemas.microsoft.com/office/powerpoint/2010/main" val="75713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099F3-F0B5-052E-2E4A-2BFA1F44B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6B0AAB-4A58-0FF8-5F8C-ACFF4A426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461235-4CD2-8ACE-F08A-8735BB815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5ABA-3CE5-48C8-805F-F9D07B17D085}" type="datetimeFigureOut">
              <a:rPr lang="en-CA" smtClean="0"/>
              <a:t>2022-11-11</a:t>
            </a:fld>
            <a:endParaRPr lang="en-CA"/>
          </a:p>
        </p:txBody>
      </p:sp>
      <p:sp>
        <p:nvSpPr>
          <p:cNvPr id="5" name="Footer Placeholder 4">
            <a:extLst>
              <a:ext uri="{FF2B5EF4-FFF2-40B4-BE49-F238E27FC236}">
                <a16:creationId xmlns:a16="http://schemas.microsoft.com/office/drawing/2014/main" id="{20B801A4-3424-78D3-5934-09807506B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3710F86-BF44-A41C-1740-3E713A3AA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9BF6A-1B89-4ADA-8B99-59AECFA748A5}" type="slidenum">
              <a:rPr lang="en-CA" smtClean="0"/>
              <a:t>‹#›</a:t>
            </a:fld>
            <a:endParaRPr lang="en-CA"/>
          </a:p>
        </p:txBody>
      </p:sp>
    </p:spTree>
    <p:extLst>
      <p:ext uri="{BB962C8B-B14F-4D97-AF65-F5344CB8AC3E}">
        <p14:creationId xmlns:p14="http://schemas.microsoft.com/office/powerpoint/2010/main" val="298608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1619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altech.zoom.us/j/8635728496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78AFF7B-D846-307F-9F7C-2B99536C5FAE}"/>
              </a:ext>
            </a:extLst>
          </p:cNvPr>
          <p:cNvSpPr txBox="1"/>
          <p:nvPr/>
        </p:nvSpPr>
        <p:spPr>
          <a:xfrm>
            <a:off x="4988793" y="3955415"/>
            <a:ext cx="6757415" cy="1748006"/>
          </a:xfrm>
          <a:prstGeom prst="rect">
            <a:avLst/>
          </a:prstGeom>
        </p:spPr>
        <p:txBody>
          <a:bodyPr vert="horz" lIns="91440" tIns="45720" rIns="91440" bIns="45720" rtlCol="0" anchor="t">
            <a:normAutofit/>
          </a:bodyPr>
          <a:lstStyle/>
          <a:p>
            <a:pPr algn="r">
              <a:lnSpc>
                <a:spcPct val="90000"/>
              </a:lnSpc>
              <a:spcBef>
                <a:spcPct val="0"/>
              </a:spcBef>
              <a:spcAft>
                <a:spcPts val="600"/>
              </a:spcAft>
            </a:pPr>
            <a:endParaRPr lang="en-US" sz="7200" dirty="0">
              <a:latin typeface="+mj-lt"/>
              <a:ea typeface="+mj-ea"/>
              <a:cs typeface="+mj-cs"/>
            </a:endParaRPr>
          </a:p>
        </p:txBody>
      </p:sp>
      <p:sp>
        <p:nvSpPr>
          <p:cNvPr id="29" name="Hexagon 28">
            <a:extLst>
              <a:ext uri="{FF2B5EF4-FFF2-40B4-BE49-F238E27FC236}">
                <a16:creationId xmlns:a16="http://schemas.microsoft.com/office/drawing/2014/main" id="{7D2DB389-2D09-ED19-2AF7-863119CE7D29}"/>
              </a:ext>
            </a:extLst>
          </p:cNvPr>
          <p:cNvSpPr/>
          <p:nvPr/>
        </p:nvSpPr>
        <p:spPr>
          <a:xfrm>
            <a:off x="1642635" y="2488693"/>
            <a:ext cx="3822734" cy="3323773"/>
          </a:xfrm>
          <a:prstGeom prst="hexagon">
            <a:avLst/>
          </a:prstGeom>
          <a:solidFill>
            <a:srgbClr val="00B050"/>
          </a:solidFill>
          <a:ln w="3810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descr="A picture containing text, clipart&#10;&#10;Description automatically generated">
            <a:extLst>
              <a:ext uri="{FF2B5EF4-FFF2-40B4-BE49-F238E27FC236}">
                <a16:creationId xmlns:a16="http://schemas.microsoft.com/office/drawing/2014/main" id="{10E40DED-BFC7-1CAE-5827-C4A1EB7F0E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75000" l="3175" r="69048">
                        <a14:foregroundMark x1="7143" y1="28000" x2="8730" y2="27500"/>
                        <a14:foregroundMark x1="3968" y1="28500" x2="8730" y2="34500"/>
                        <a14:foregroundMark x1="62698" y1="39000" x2="60317" y2="49500"/>
                        <a14:foregroundMark x1="64683" y1="40000" x2="69444" y2="47500"/>
                        <a14:foregroundMark x1="66270" y1="38500" x2="66270" y2="40000"/>
                        <a14:foregroundMark x1="32540" y1="5500" x2="39683" y2="4000"/>
                        <a14:foregroundMark x1="20238" y1="37000" x2="21825" y2="49500"/>
                        <a14:foregroundMark x1="18651" y1="39000" x2="13492" y2="37500"/>
                        <a14:foregroundMark x1="33730" y1="75000" x2="39286" y2="74500"/>
                      </a14:backgroundRemoval>
                    </a14:imgEffect>
                  </a14:imgLayer>
                </a14:imgProps>
              </a:ext>
              <a:ext uri="{28A0092B-C50C-407E-A947-70E740481C1C}">
                <a14:useLocalDpi xmlns:a14="http://schemas.microsoft.com/office/drawing/2010/main" val="0"/>
              </a:ext>
            </a:extLst>
          </a:blip>
          <a:srcRect r="31220" b="19041"/>
          <a:stretch/>
        </p:blipFill>
        <p:spPr>
          <a:xfrm>
            <a:off x="2312555" y="2934031"/>
            <a:ext cx="2604517" cy="2433099"/>
          </a:xfrm>
          <a:prstGeom prst="rect">
            <a:avLst/>
          </a:prstGeom>
        </p:spPr>
      </p:pic>
      <p:sp>
        <p:nvSpPr>
          <p:cNvPr id="31" name="Hexagon 30">
            <a:extLst>
              <a:ext uri="{FF2B5EF4-FFF2-40B4-BE49-F238E27FC236}">
                <a16:creationId xmlns:a16="http://schemas.microsoft.com/office/drawing/2014/main" id="{D6EA3A9D-AE55-3613-8444-0E3154D71F73}"/>
              </a:ext>
            </a:extLst>
          </p:cNvPr>
          <p:cNvSpPr/>
          <p:nvPr/>
        </p:nvSpPr>
        <p:spPr>
          <a:xfrm>
            <a:off x="5097035" y="902638"/>
            <a:ext cx="2931886" cy="2607441"/>
          </a:xfrm>
          <a:prstGeom prst="hexagon">
            <a:avLst/>
          </a:prstGeom>
          <a:solidFill>
            <a:srgbClr val="00B050"/>
          </a:solidFill>
          <a:ln w="3810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06BE5CB9-9657-AFFD-F2FD-DE26FAA7E353}"/>
              </a:ext>
            </a:extLst>
          </p:cNvPr>
          <p:cNvSpPr/>
          <p:nvPr/>
        </p:nvSpPr>
        <p:spPr>
          <a:xfrm>
            <a:off x="3514978" y="673987"/>
            <a:ext cx="1423127" cy="1241899"/>
          </a:xfrm>
          <a:prstGeom prst="hexagon">
            <a:avLst/>
          </a:prstGeom>
          <a:solidFill>
            <a:srgbClr val="074532"/>
          </a:solidFill>
          <a:ln w="381000" cap="rnd">
            <a:solidFill>
              <a:srgbClr val="07453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xagon 32">
            <a:extLst>
              <a:ext uri="{FF2B5EF4-FFF2-40B4-BE49-F238E27FC236}">
                <a16:creationId xmlns:a16="http://schemas.microsoft.com/office/drawing/2014/main" id="{8BE38C6E-431D-2144-0798-47993CDE9828}"/>
              </a:ext>
            </a:extLst>
          </p:cNvPr>
          <p:cNvSpPr/>
          <p:nvPr/>
        </p:nvSpPr>
        <p:spPr>
          <a:xfrm>
            <a:off x="4153607" y="5081620"/>
            <a:ext cx="1510576" cy="1325793"/>
          </a:xfrm>
          <a:prstGeom prst="hexagon">
            <a:avLst/>
          </a:prstGeom>
          <a:solidFill>
            <a:schemeClr val="bg1">
              <a:alpha val="0"/>
            </a:schemeClr>
          </a:solidFill>
          <a:ln w="111125" cap="rnd">
            <a:solidFill>
              <a:srgbClr val="07453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Rounded Corners 33">
            <a:extLst>
              <a:ext uri="{FF2B5EF4-FFF2-40B4-BE49-F238E27FC236}">
                <a16:creationId xmlns:a16="http://schemas.microsoft.com/office/drawing/2014/main" id="{67B58631-9112-A957-8EB1-7EE6967ED95B}"/>
              </a:ext>
            </a:extLst>
          </p:cNvPr>
          <p:cNvSpPr/>
          <p:nvPr/>
        </p:nvSpPr>
        <p:spPr>
          <a:xfrm>
            <a:off x="5674076" y="3865142"/>
            <a:ext cx="4022968" cy="1947323"/>
          </a:xfrm>
          <a:prstGeom prst="roundRect">
            <a:avLst/>
          </a:prstGeom>
          <a:solidFill>
            <a:srgbClr val="074532"/>
          </a:solidFill>
          <a:ln>
            <a:solidFill>
              <a:srgbClr val="095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4800" dirty="0">
                <a:solidFill>
                  <a:srgbClr val="EC702F"/>
                </a:solidFill>
                <a:latin typeface="Helvetica" panose="020B0604020202020204" pitchFamily="34" charset="0"/>
                <a:ea typeface="+mj-ea"/>
                <a:cs typeface="Helvetica" panose="020B0604020202020204" pitchFamily="34" charset="0"/>
              </a:rPr>
              <a:t>Green Labs Meeting</a:t>
            </a:r>
          </a:p>
        </p:txBody>
      </p:sp>
      <p:pic>
        <p:nvPicPr>
          <p:cNvPr id="35" name="Graphic 34" descr="Recycle with solid fill">
            <a:extLst>
              <a:ext uri="{FF2B5EF4-FFF2-40B4-BE49-F238E27FC236}">
                <a16:creationId xmlns:a16="http://schemas.microsoft.com/office/drawing/2014/main" id="{0E6BEE43-29DE-B2D7-6BA1-73DD5E70D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1537" y="991014"/>
            <a:ext cx="2374489" cy="2374489"/>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E857CCA2-6F3B-8736-5CEF-80D583C25AD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3182" y1="43860" x2="33182" y2="43860"/>
                        <a14:foregroundMark x1="42699" y1="42690" x2="42699" y2="42690"/>
                        <a14:foregroundMark x1="47583" y1="41053" x2="47583" y2="41053"/>
                        <a14:foregroundMark x1="59768" y1="43860" x2="59768" y2="43860"/>
                        <a14:foregroundMark x1="69738" y1="45614" x2="69738" y2="45614"/>
                        <a14:foregroundMark x1="78751" y1="40468" x2="78751" y2="40468"/>
                      </a14:backgroundRemoval>
                    </a14:imgEffect>
                  </a14:imgLayer>
                </a14:imgProps>
              </a:ext>
              <a:ext uri="{28A0092B-C50C-407E-A947-70E740481C1C}">
                <a14:useLocalDpi xmlns:a14="http://schemas.microsoft.com/office/drawing/2010/main" val="0"/>
              </a:ext>
            </a:extLst>
          </a:blip>
          <a:stretch>
            <a:fillRect/>
          </a:stretch>
        </p:blipFill>
        <p:spPr>
          <a:xfrm>
            <a:off x="3195453" y="819348"/>
            <a:ext cx="2022797" cy="870842"/>
          </a:xfrm>
          <a:prstGeom prst="rect">
            <a:avLst/>
          </a:prstGeom>
        </p:spPr>
      </p:pic>
      <p:sp>
        <p:nvSpPr>
          <p:cNvPr id="39" name="TextBox 38">
            <a:extLst>
              <a:ext uri="{FF2B5EF4-FFF2-40B4-BE49-F238E27FC236}">
                <a16:creationId xmlns:a16="http://schemas.microsoft.com/office/drawing/2014/main" id="{8937E237-64F0-98A9-F35F-0D6845A43671}"/>
              </a:ext>
            </a:extLst>
          </p:cNvPr>
          <p:cNvSpPr txBox="1"/>
          <p:nvPr/>
        </p:nvSpPr>
        <p:spPr>
          <a:xfrm>
            <a:off x="4718026" y="5444888"/>
            <a:ext cx="6096000" cy="369332"/>
          </a:xfrm>
          <a:prstGeom prst="rect">
            <a:avLst/>
          </a:prstGeom>
          <a:noFill/>
        </p:spPr>
        <p:txBody>
          <a:bodyPr wrap="square">
            <a:spAutoFit/>
          </a:bodyPr>
          <a:lstStyle/>
          <a:p>
            <a:pPr algn="ctr">
              <a:lnSpc>
                <a:spcPct val="90000"/>
              </a:lnSpc>
              <a:spcBef>
                <a:spcPct val="0"/>
              </a:spcBef>
              <a:spcAft>
                <a:spcPts val="600"/>
              </a:spcAft>
            </a:pPr>
            <a:r>
              <a:rPr lang="en-US" sz="2000" dirty="0">
                <a:solidFill>
                  <a:srgbClr val="EC702F"/>
                </a:solidFill>
                <a:latin typeface="Helvetica" panose="020B0604020202020204" pitchFamily="34" charset="0"/>
                <a:ea typeface="+mj-ea"/>
                <a:cs typeface="Helvetica" panose="020B0604020202020204" pitchFamily="34" charset="0"/>
              </a:rPr>
              <a:t>November 11, 2022</a:t>
            </a:r>
          </a:p>
        </p:txBody>
      </p:sp>
      <p:sp>
        <p:nvSpPr>
          <p:cNvPr id="2" name="Right Triangle 1">
            <a:extLst>
              <a:ext uri="{FF2B5EF4-FFF2-40B4-BE49-F238E27FC236}">
                <a16:creationId xmlns:a16="http://schemas.microsoft.com/office/drawing/2014/main" id="{B0B36C1E-C72E-51B2-B577-DE4CBF77CDB2}"/>
              </a:ext>
            </a:extLst>
          </p:cNvPr>
          <p:cNvSpPr/>
          <p:nvPr/>
        </p:nvSpPr>
        <p:spPr>
          <a:xfrm flipV="1">
            <a:off x="-1" y="-4"/>
            <a:ext cx="842597" cy="5666155"/>
          </a:xfrm>
          <a:prstGeom prst="rtTriangle">
            <a:avLst/>
          </a:prstGeom>
          <a:solidFill>
            <a:srgbClr val="074532"/>
          </a:solidFill>
          <a:ln>
            <a:solidFill>
              <a:srgbClr val="07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Helvetica" panose="020B0604020202020204" pitchFamily="34" charset="0"/>
              <a:cs typeface="Helvetica" panose="020B0604020202020204" pitchFamily="34" charset="0"/>
            </a:endParaRPr>
          </a:p>
        </p:txBody>
      </p:sp>
      <p:sp>
        <p:nvSpPr>
          <p:cNvPr id="3" name="Right Triangle 2">
            <a:extLst>
              <a:ext uri="{FF2B5EF4-FFF2-40B4-BE49-F238E27FC236}">
                <a16:creationId xmlns:a16="http://schemas.microsoft.com/office/drawing/2014/main" id="{64E736FA-D43F-198B-4D2E-7A6D9A1B6993}"/>
              </a:ext>
            </a:extLst>
          </p:cNvPr>
          <p:cNvSpPr/>
          <p:nvPr/>
        </p:nvSpPr>
        <p:spPr>
          <a:xfrm flipH="1">
            <a:off x="11743267" y="4013200"/>
            <a:ext cx="448732" cy="2844800"/>
          </a:xfrm>
          <a:prstGeom prst="rtTriangle">
            <a:avLst/>
          </a:prstGeom>
          <a:solidFill>
            <a:srgbClr val="074532"/>
          </a:solidFill>
          <a:ln>
            <a:solidFill>
              <a:srgbClr val="07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1482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altech sources most of its energy from a cogeneration facility"/>
          <p:cNvSpPr txBox="1"/>
          <p:nvPr/>
        </p:nvSpPr>
        <p:spPr>
          <a:xfrm>
            <a:off x="139085" y="969726"/>
            <a:ext cx="1086034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Caltech sources most of its energy from a cogeneration facility  </a:t>
            </a:r>
          </a:p>
        </p:txBody>
      </p:sp>
      <p:sp>
        <p:nvSpPr>
          <p:cNvPr id="176" name="Pasadena Water and Power (PWP) sources most of its energy from coal-fired generation…"/>
          <p:cNvSpPr txBox="1"/>
          <p:nvPr/>
        </p:nvSpPr>
        <p:spPr>
          <a:xfrm>
            <a:off x="583198" y="2962988"/>
            <a:ext cx="11480707"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4500">
                <a:latin typeface="Arial"/>
                <a:ea typeface="Arial"/>
                <a:cs typeface="Arial"/>
                <a:sym typeface="Arial"/>
              </a:defRPr>
            </a:pPr>
            <a:r>
              <a:rPr sz="2250" kern="0">
                <a:solidFill>
                  <a:srgbClr val="5E5E5E"/>
                </a:solidFill>
                <a:latin typeface="Arial"/>
                <a:cs typeface="Arial"/>
                <a:sym typeface="Arial"/>
              </a:rPr>
              <a:t>Pasadena Water and Power (PWP) sources most of its energy from coal-fired generation </a:t>
            </a:r>
          </a:p>
          <a:p>
            <a:pPr defTabSz="228600" hangingPunct="0">
              <a:defRPr sz="4500">
                <a:latin typeface="Arial"/>
                <a:ea typeface="Arial"/>
                <a:cs typeface="Arial"/>
                <a:sym typeface="Arial"/>
              </a:defRPr>
            </a:pPr>
            <a:r>
              <a:rPr sz="2250" kern="0">
                <a:solidFill>
                  <a:srgbClr val="5E5E5E"/>
                </a:solidFill>
                <a:latin typeface="Arial"/>
                <a:cs typeface="Arial"/>
                <a:sym typeface="Arial"/>
              </a:rPr>
              <a:t>(35% in FY22)</a:t>
            </a:r>
          </a:p>
        </p:txBody>
      </p:sp>
      <p:sp>
        <p:nvSpPr>
          <p:cNvPr id="177" name="Rectangle"/>
          <p:cNvSpPr/>
          <p:nvPr/>
        </p:nvSpPr>
        <p:spPr>
          <a:xfrm>
            <a:off x="181806" y="162237"/>
            <a:ext cx="11828389"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5000">
                <a:latin typeface="Helvetica Neue Medium"/>
                <a:ea typeface="Helvetica Neue Medium"/>
                <a:cs typeface="Helvetica Neue Medium"/>
                <a:sym typeface="Helvetica Neue Medium"/>
              </a:defRPr>
            </a:pPr>
            <a:endParaRPr sz="2500" kern="0">
              <a:solidFill>
                <a:srgbClr val="5E5E5E"/>
              </a:solidFill>
              <a:latin typeface="Helvetica Neue Medium"/>
              <a:sym typeface="Helvetica Neue Medium"/>
            </a:endParaRPr>
          </a:p>
        </p:txBody>
      </p:sp>
      <p:sp>
        <p:nvSpPr>
          <p:cNvPr id="178" name="Rectangle"/>
          <p:cNvSpPr/>
          <p:nvPr/>
        </p:nvSpPr>
        <p:spPr>
          <a:xfrm>
            <a:off x="181806" y="6294053"/>
            <a:ext cx="11828389"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5000">
                <a:latin typeface="Helvetica Neue Medium"/>
                <a:ea typeface="Helvetica Neue Medium"/>
                <a:cs typeface="Helvetica Neue Medium"/>
                <a:sym typeface="Helvetica Neue Medium"/>
              </a:defRPr>
            </a:pPr>
            <a:endParaRPr sz="2500" kern="0">
              <a:solidFill>
                <a:srgbClr val="5E5E5E"/>
              </a:solidFill>
              <a:latin typeface="Helvetica Neue Medium"/>
              <a:sym typeface="Helvetica Neue Medium"/>
            </a:endParaRPr>
          </a:p>
        </p:txBody>
      </p:sp>
      <p:sp>
        <p:nvSpPr>
          <p:cNvPr id="179" name="Fitch repors 2022"/>
          <p:cNvSpPr txBox="1"/>
          <p:nvPr/>
        </p:nvSpPr>
        <p:spPr>
          <a:xfrm>
            <a:off x="654737" y="4117630"/>
            <a:ext cx="1043555"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457200">
              <a:defRPr sz="2000">
                <a:latin typeface="Arial"/>
                <a:ea typeface="Arial"/>
                <a:cs typeface="Arial"/>
                <a:sym typeface="Arial"/>
              </a:defRPr>
            </a:lvl1pPr>
          </a:lstStyle>
          <a:p>
            <a:pPr defTabSz="228600" hangingPunct="0"/>
            <a:r>
              <a:rPr sz="1000" kern="0">
                <a:solidFill>
                  <a:srgbClr val="5E5E5E"/>
                </a:solidFill>
              </a:rPr>
              <a:t>Fitch repors 2022</a:t>
            </a:r>
          </a:p>
        </p:txBody>
      </p:sp>
      <p:sp>
        <p:nvSpPr>
          <p:cNvPr id="180" name="10-megawatt natural-gas turbine and a 2.5-megawatt steam turbine"/>
          <p:cNvSpPr txBox="1"/>
          <p:nvPr/>
        </p:nvSpPr>
        <p:spPr>
          <a:xfrm>
            <a:off x="583198" y="2250774"/>
            <a:ext cx="8659422"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457200">
              <a:defRPr sz="4500"/>
            </a:lvl1pPr>
          </a:lstStyle>
          <a:p>
            <a:pPr defTabSz="228600" hangingPunct="0"/>
            <a:r>
              <a:rPr sz="2250" kern="0">
                <a:solidFill>
                  <a:srgbClr val="5E5E5E"/>
                </a:solidFill>
                <a:latin typeface="Helvetica Neue"/>
                <a:sym typeface="Helvetica Neue"/>
              </a:rPr>
              <a:t>10-megawatt natural-gas turbine and a 2.5-megawatt steam turbine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p:cNvSpPr/>
          <p:nvPr/>
        </p:nvSpPr>
        <p:spPr>
          <a:xfrm>
            <a:off x="181806" y="162237"/>
            <a:ext cx="11828389"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5000">
                <a:latin typeface="Helvetica Neue Medium"/>
                <a:ea typeface="Helvetica Neue Medium"/>
                <a:cs typeface="Helvetica Neue Medium"/>
                <a:sym typeface="Helvetica Neue Medium"/>
              </a:defRPr>
            </a:pPr>
            <a:endParaRPr sz="2500" kern="0">
              <a:solidFill>
                <a:srgbClr val="5E5E5E"/>
              </a:solidFill>
              <a:latin typeface="Helvetica Neue Medium"/>
              <a:sym typeface="Helvetica Neue Medium"/>
            </a:endParaRPr>
          </a:p>
        </p:txBody>
      </p:sp>
      <p:sp>
        <p:nvSpPr>
          <p:cNvPr id="183" name="Rectangle"/>
          <p:cNvSpPr/>
          <p:nvPr/>
        </p:nvSpPr>
        <p:spPr>
          <a:xfrm>
            <a:off x="181806" y="6294053"/>
            <a:ext cx="11828389"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5000">
                <a:latin typeface="Helvetica Neue Medium"/>
                <a:ea typeface="Helvetica Neue Medium"/>
                <a:cs typeface="Helvetica Neue Medium"/>
                <a:sym typeface="Helvetica Neue Medium"/>
              </a:defRPr>
            </a:pPr>
            <a:endParaRPr sz="2500" kern="0">
              <a:solidFill>
                <a:srgbClr val="5E5E5E"/>
              </a:solidFill>
              <a:latin typeface="Helvetica Neue Medium"/>
              <a:sym typeface="Helvetica Neue Medium"/>
            </a:endParaRPr>
          </a:p>
        </p:txBody>
      </p:sp>
      <p:sp>
        <p:nvSpPr>
          <p:cNvPr id="184" name="This audit has limitations"/>
          <p:cNvSpPr txBox="1"/>
          <p:nvPr/>
        </p:nvSpPr>
        <p:spPr>
          <a:xfrm>
            <a:off x="175971" y="972275"/>
            <a:ext cx="4472379"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This audit has limitations  </a:t>
            </a:r>
          </a:p>
        </p:txBody>
      </p:sp>
      <p:sp>
        <p:nvSpPr>
          <p:cNvPr id="185" name="The audit is not metered"/>
          <p:cNvSpPr txBox="1"/>
          <p:nvPr/>
        </p:nvSpPr>
        <p:spPr>
          <a:xfrm>
            <a:off x="402283" y="2244883"/>
            <a:ext cx="3688510"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The audit is not metered  </a:t>
            </a:r>
          </a:p>
        </p:txBody>
      </p:sp>
      <p:sp>
        <p:nvSpPr>
          <p:cNvPr id="186" name="The audit does not account for fume hood usage"/>
          <p:cNvSpPr txBox="1"/>
          <p:nvPr/>
        </p:nvSpPr>
        <p:spPr>
          <a:xfrm>
            <a:off x="469907" y="2997994"/>
            <a:ext cx="6949018"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The audit does not account for fume hood usage</a:t>
            </a:r>
          </a:p>
        </p:txBody>
      </p:sp>
      <p:sp>
        <p:nvSpPr>
          <p:cNvPr id="187" name="The audit does not account for animal husbandry"/>
          <p:cNvSpPr txBox="1"/>
          <p:nvPr/>
        </p:nvSpPr>
        <p:spPr>
          <a:xfrm>
            <a:off x="470536" y="3751106"/>
            <a:ext cx="7000314"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The audit does not account for animal husbandry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190"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pic>
        <p:nvPicPr>
          <p:cNvPr id="191" name="energy_audit.pdf" descr="energy_audit.pdf"/>
          <p:cNvPicPr>
            <a:picLocks noChangeAspect="1"/>
          </p:cNvPicPr>
          <p:nvPr/>
        </p:nvPicPr>
        <p:blipFill>
          <a:blip r:embed="rId2"/>
          <a:srcRect l="6571" t="5396" r="6571" b="10929"/>
          <a:stretch>
            <a:fillRect/>
          </a:stretch>
        </p:blipFill>
        <p:spPr>
          <a:xfrm>
            <a:off x="7013823" y="931306"/>
            <a:ext cx="4405837" cy="5492724"/>
          </a:xfrm>
          <a:prstGeom prst="rect">
            <a:avLst/>
          </a:prstGeom>
          <a:ln w="12700">
            <a:miter lim="400000"/>
          </a:ln>
        </p:spPr>
      </p:pic>
      <p:sp>
        <p:nvSpPr>
          <p:cNvPr id="192" name="Equipment"/>
          <p:cNvSpPr txBox="1"/>
          <p:nvPr/>
        </p:nvSpPr>
        <p:spPr>
          <a:xfrm>
            <a:off x="4811816" y="1325165"/>
            <a:ext cx="1510030"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Equipment </a:t>
            </a:r>
          </a:p>
        </p:txBody>
      </p:sp>
      <p:sp>
        <p:nvSpPr>
          <p:cNvPr id="193" name="Temperature control"/>
          <p:cNvSpPr txBox="1"/>
          <p:nvPr/>
        </p:nvSpPr>
        <p:spPr>
          <a:xfrm>
            <a:off x="4242750" y="2832769"/>
            <a:ext cx="2648162"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Temperature control</a:t>
            </a:r>
          </a:p>
        </p:txBody>
      </p:sp>
      <p:sp>
        <p:nvSpPr>
          <p:cNvPr id="194" name="Instrumentation"/>
          <p:cNvSpPr txBox="1"/>
          <p:nvPr/>
        </p:nvSpPr>
        <p:spPr>
          <a:xfrm>
            <a:off x="4547320" y="4340373"/>
            <a:ext cx="2039021"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Instrumentation</a:t>
            </a:r>
          </a:p>
        </p:txBody>
      </p:sp>
      <p:sp>
        <p:nvSpPr>
          <p:cNvPr id="195" name="Computers"/>
          <p:cNvSpPr txBox="1"/>
          <p:nvPr/>
        </p:nvSpPr>
        <p:spPr>
          <a:xfrm>
            <a:off x="4835862" y="5642394"/>
            <a:ext cx="1461939"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Computers</a:t>
            </a:r>
          </a:p>
        </p:txBody>
      </p:sp>
      <p:sp>
        <p:nvSpPr>
          <p:cNvPr id="196" name="There are four categories…"/>
          <p:cNvSpPr txBox="1"/>
          <p:nvPr/>
        </p:nvSpPr>
        <p:spPr>
          <a:xfrm>
            <a:off x="15364" y="1044246"/>
            <a:ext cx="4472379"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1219169" hangingPunct="0">
              <a:defRPr sz="6000">
                <a:solidFill>
                  <a:srgbClr val="000000"/>
                </a:solidFill>
                <a:latin typeface="Arial"/>
                <a:ea typeface="Arial"/>
                <a:cs typeface="Arial"/>
                <a:sym typeface="Arial"/>
              </a:defRPr>
            </a:pPr>
            <a:r>
              <a:rPr sz="3000" kern="0">
                <a:solidFill>
                  <a:srgbClr val="000000"/>
                </a:solidFill>
                <a:latin typeface="Arial"/>
                <a:cs typeface="Arial"/>
                <a:sym typeface="Arial"/>
              </a:rPr>
              <a:t>There are four categories </a:t>
            </a:r>
          </a:p>
          <a:p>
            <a:pPr algn="ctr" defTabSz="1219169" hangingPunct="0">
              <a:defRPr sz="6000">
                <a:solidFill>
                  <a:srgbClr val="000000"/>
                </a:solidFill>
                <a:latin typeface="Arial"/>
                <a:ea typeface="Arial"/>
                <a:cs typeface="Arial"/>
                <a:sym typeface="Arial"/>
              </a:defRPr>
            </a:pPr>
            <a:r>
              <a:rPr sz="3000" kern="0">
                <a:solidFill>
                  <a:srgbClr val="000000"/>
                </a:solidFill>
                <a:latin typeface="Arial"/>
                <a:cs typeface="Arial"/>
                <a:sym typeface="Arial"/>
              </a:rPr>
              <a:t>in the audit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199"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00" name="Itemized energy consumption reveals big consumers"/>
          <p:cNvSpPr txBox="1"/>
          <p:nvPr/>
        </p:nvSpPr>
        <p:spPr>
          <a:xfrm>
            <a:off x="251962" y="940940"/>
            <a:ext cx="9125896"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Itemized energy consumption reveals big consumers </a:t>
            </a:r>
          </a:p>
        </p:txBody>
      </p:sp>
      <p:sp>
        <p:nvSpPr>
          <p:cNvPr id="201" name="Text"/>
          <p:cNvSpPr txBox="1"/>
          <p:nvPr/>
        </p:nvSpPr>
        <p:spPr>
          <a:xfrm>
            <a:off x="1690207" y="836366"/>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pic>
        <p:nvPicPr>
          <p:cNvPr id="202" name="unknown.png" descr="unknown.png"/>
          <p:cNvPicPr>
            <a:picLocks noChangeAspect="1"/>
          </p:cNvPicPr>
          <p:nvPr/>
        </p:nvPicPr>
        <p:blipFill>
          <a:blip r:embed="rId2"/>
          <a:srcRect l="2050" t="2050" r="2050" b="2050"/>
          <a:stretch>
            <a:fillRect/>
          </a:stretch>
        </p:blipFill>
        <p:spPr>
          <a:xfrm>
            <a:off x="3061082" y="1572516"/>
            <a:ext cx="6069836" cy="4606336"/>
          </a:xfrm>
          <a:prstGeom prst="rect">
            <a:avLst/>
          </a:prstGeom>
          <a:ln w="12700">
            <a:miter lim="400000"/>
          </a:ln>
        </p:spPr>
      </p:pic>
      <p:sp>
        <p:nvSpPr>
          <p:cNvPr id="203" name="Text"/>
          <p:cNvSpPr txBox="1"/>
          <p:nvPr/>
        </p:nvSpPr>
        <p:spPr>
          <a:xfrm>
            <a:off x="4572424" y="636211"/>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sp>
        <p:nvSpPr>
          <p:cNvPr id="204" name="Text"/>
          <p:cNvSpPr txBox="1"/>
          <p:nvPr/>
        </p:nvSpPr>
        <p:spPr>
          <a:xfrm>
            <a:off x="2908300" y="913881"/>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sp>
        <p:nvSpPr>
          <p:cNvPr id="205" name="Text"/>
          <p:cNvSpPr txBox="1"/>
          <p:nvPr/>
        </p:nvSpPr>
        <p:spPr>
          <a:xfrm>
            <a:off x="2971800" y="977381"/>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sp>
        <p:nvSpPr>
          <p:cNvPr id="206" name="C170i incubators"/>
          <p:cNvSpPr txBox="1"/>
          <p:nvPr/>
        </p:nvSpPr>
        <p:spPr>
          <a:xfrm>
            <a:off x="8488770" y="4319240"/>
            <a:ext cx="1976503"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atin typeface="Arial"/>
                <a:ea typeface="Arial"/>
                <a:cs typeface="Arial"/>
                <a:sym typeface="Arial"/>
              </a:defRPr>
            </a:lvl1pPr>
          </a:lstStyle>
          <a:p>
            <a:pPr algn="ctr" defTabSz="1219169" hangingPunct="0"/>
            <a:r>
              <a:rPr sz="2000" kern="0">
                <a:solidFill>
                  <a:srgbClr val="5E5E5E"/>
                </a:solidFill>
              </a:rPr>
              <a:t>C170i incubators</a:t>
            </a:r>
          </a:p>
        </p:txBody>
      </p:sp>
      <p:sp>
        <p:nvSpPr>
          <p:cNvPr id="207" name="Autoclave"/>
          <p:cNvSpPr txBox="1"/>
          <p:nvPr/>
        </p:nvSpPr>
        <p:spPr>
          <a:xfrm>
            <a:off x="4225807" y="6009750"/>
            <a:ext cx="117820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atin typeface="Arial"/>
                <a:ea typeface="Arial"/>
                <a:cs typeface="Arial"/>
                <a:sym typeface="Arial"/>
              </a:defRPr>
            </a:lvl1pPr>
          </a:lstStyle>
          <a:p>
            <a:pPr algn="ctr" defTabSz="1219169" hangingPunct="0"/>
            <a:r>
              <a:rPr sz="2000" kern="0">
                <a:solidFill>
                  <a:srgbClr val="5E5E5E"/>
                </a:solidFill>
              </a:rPr>
              <a:t>Autoclave</a:t>
            </a:r>
          </a:p>
        </p:txBody>
      </p:sp>
      <p:sp>
        <p:nvSpPr>
          <p:cNvPr id="208" name="Biosafety Cabinets"/>
          <p:cNvSpPr txBox="1"/>
          <p:nvPr/>
        </p:nvSpPr>
        <p:spPr>
          <a:xfrm>
            <a:off x="1511922" y="4319240"/>
            <a:ext cx="2189702"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atin typeface="Arial"/>
                <a:ea typeface="Arial"/>
                <a:cs typeface="Arial"/>
                <a:sym typeface="Arial"/>
              </a:defRPr>
            </a:lvl1pPr>
          </a:lstStyle>
          <a:p>
            <a:pPr algn="ctr" defTabSz="1219169" hangingPunct="0"/>
            <a:r>
              <a:rPr sz="2000" kern="0">
                <a:solidFill>
                  <a:srgbClr val="5E5E5E"/>
                </a:solidFill>
              </a:rPr>
              <a:t>Biosafety Cabinets</a:t>
            </a:r>
          </a:p>
        </p:txBody>
      </p:sp>
      <p:sp>
        <p:nvSpPr>
          <p:cNvPr id="209" name="Chemical Hood"/>
          <p:cNvSpPr txBox="1"/>
          <p:nvPr/>
        </p:nvSpPr>
        <p:spPr>
          <a:xfrm>
            <a:off x="2458836" y="5521087"/>
            <a:ext cx="1806585"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atin typeface="Arial"/>
                <a:ea typeface="Arial"/>
                <a:cs typeface="Arial"/>
                <a:sym typeface="Arial"/>
              </a:defRPr>
            </a:lvl1pPr>
          </a:lstStyle>
          <a:p>
            <a:pPr algn="ctr" defTabSz="1219169" hangingPunct="0"/>
            <a:r>
              <a:rPr sz="2000" kern="0">
                <a:solidFill>
                  <a:srgbClr val="5E5E5E"/>
                </a:solidFill>
              </a:rPr>
              <a:t>Chemical Hood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07" grpId="0" animBg="1" advAuto="0"/>
      <p:bldP spid="208" grpId="0" animBg="1" advAuto="0"/>
      <p:bldP spid="20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12"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13" name="Text"/>
          <p:cNvSpPr txBox="1"/>
          <p:nvPr/>
        </p:nvSpPr>
        <p:spPr>
          <a:xfrm>
            <a:off x="4182467" y="1796511"/>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pic>
        <p:nvPicPr>
          <p:cNvPr id="214" name="unknown.png" descr="unknown.png"/>
          <p:cNvPicPr>
            <a:picLocks noChangeAspect="1"/>
          </p:cNvPicPr>
          <p:nvPr/>
        </p:nvPicPr>
        <p:blipFill>
          <a:blip r:embed="rId2"/>
          <a:stretch>
            <a:fillRect/>
          </a:stretch>
        </p:blipFill>
        <p:spPr>
          <a:xfrm>
            <a:off x="359968" y="1539390"/>
            <a:ext cx="11472064" cy="4842526"/>
          </a:xfrm>
          <a:prstGeom prst="rect">
            <a:avLst/>
          </a:prstGeom>
          <a:ln w="12700">
            <a:miter lim="400000"/>
          </a:ln>
        </p:spPr>
      </p:pic>
      <p:sp>
        <p:nvSpPr>
          <p:cNvPr id="215" name="Text"/>
          <p:cNvSpPr txBox="1"/>
          <p:nvPr/>
        </p:nvSpPr>
        <p:spPr>
          <a:xfrm>
            <a:off x="359968" y="1467576"/>
            <a:ext cx="51361"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200">
                <a:solidFill>
                  <a:srgbClr val="000000"/>
                </a:solidFill>
                <a:latin typeface="Times Roman"/>
                <a:ea typeface="Times Roman"/>
                <a:cs typeface="Times Roman"/>
                <a:sym typeface="Times Roman"/>
              </a:defRPr>
            </a:pPr>
            <a:endParaRPr sz="600" kern="0">
              <a:solidFill>
                <a:srgbClr val="000000"/>
              </a:solidFill>
              <a:latin typeface="Times Roman"/>
              <a:sym typeface="Times Roman"/>
            </a:endParaRPr>
          </a:p>
        </p:txBody>
      </p:sp>
      <p:sp>
        <p:nvSpPr>
          <p:cNvPr id="216" name="One category dominates lab energy demand"/>
          <p:cNvSpPr txBox="1"/>
          <p:nvPr/>
        </p:nvSpPr>
        <p:spPr>
          <a:xfrm>
            <a:off x="165076" y="968183"/>
            <a:ext cx="7737696"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One category dominates lab energy demand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Arial"/>
                <a:ea typeface="Arial"/>
                <a:cs typeface="Arial"/>
                <a:sym typeface="Arial"/>
              </a:defRPr>
            </a:pPr>
            <a:endParaRPr sz="1600" kern="0">
              <a:solidFill>
                <a:srgbClr val="FFFFFF"/>
              </a:solidFill>
              <a:latin typeface="Arial"/>
              <a:cs typeface="Arial"/>
              <a:sym typeface="Arial"/>
            </a:endParaRPr>
          </a:p>
        </p:txBody>
      </p:sp>
      <p:sp>
        <p:nvSpPr>
          <p:cNvPr id="219"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Arial"/>
                <a:ea typeface="Arial"/>
                <a:cs typeface="Arial"/>
                <a:sym typeface="Arial"/>
              </a:defRPr>
            </a:pPr>
            <a:endParaRPr sz="1600" kern="0">
              <a:solidFill>
                <a:srgbClr val="FFFFFF"/>
              </a:solidFill>
              <a:latin typeface="Arial"/>
              <a:cs typeface="Arial"/>
              <a:sym typeface="Arial"/>
            </a:endParaRPr>
          </a:p>
        </p:txBody>
      </p:sp>
      <p:sp>
        <p:nvSpPr>
          <p:cNvPr id="220" name="So what’s the bottom line?"/>
          <p:cNvSpPr txBox="1"/>
          <p:nvPr/>
        </p:nvSpPr>
        <p:spPr>
          <a:xfrm>
            <a:off x="198289" y="982833"/>
            <a:ext cx="4557338"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So what’s the bottom line?</a:t>
            </a:r>
          </a:p>
        </p:txBody>
      </p:sp>
      <p:sp>
        <p:nvSpPr>
          <p:cNvPr id="221" name="296 kWh/ day"/>
          <p:cNvSpPr txBox="1"/>
          <p:nvPr/>
        </p:nvSpPr>
        <p:spPr>
          <a:xfrm>
            <a:off x="1131048" y="2439463"/>
            <a:ext cx="8176918" cy="1590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0000" b="1">
                <a:latin typeface="Arial"/>
                <a:ea typeface="Arial"/>
                <a:cs typeface="Arial"/>
                <a:sym typeface="Arial"/>
              </a:defRPr>
            </a:lvl1pPr>
          </a:lstStyle>
          <a:p>
            <a:pPr algn="ctr" defTabSz="1219169" hangingPunct="0"/>
            <a:r>
              <a:rPr sz="10000" kern="0">
                <a:solidFill>
                  <a:srgbClr val="5E5E5E"/>
                </a:solidFill>
              </a:rPr>
              <a:t>296 kWh/ day</a:t>
            </a:r>
          </a:p>
        </p:txBody>
      </p:sp>
      <p:sp>
        <p:nvSpPr>
          <p:cNvPr id="222" name="0.1184 metric tons of CO2 eq"/>
          <p:cNvSpPr txBox="1"/>
          <p:nvPr/>
        </p:nvSpPr>
        <p:spPr>
          <a:xfrm>
            <a:off x="2701714" y="4830979"/>
            <a:ext cx="532998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b="1">
                <a:latin typeface="Arial"/>
                <a:ea typeface="Arial"/>
                <a:cs typeface="Arial"/>
                <a:sym typeface="Arial"/>
              </a:defRPr>
            </a:lvl1pPr>
          </a:lstStyle>
          <a:p>
            <a:pPr algn="ctr" defTabSz="1219169" hangingPunct="0"/>
            <a:r>
              <a:rPr sz="3000" kern="0">
                <a:solidFill>
                  <a:srgbClr val="5E5E5E"/>
                </a:solidFill>
              </a:rPr>
              <a:t>0.1184 metric tons of CO2 eq</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dvAuto="0"/>
      <p:bldP spid="22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0.92 GJ/m2/year"/>
          <p:cNvSpPr txBox="1"/>
          <p:nvPr/>
        </p:nvSpPr>
        <p:spPr>
          <a:xfrm>
            <a:off x="1233904" y="2540788"/>
            <a:ext cx="9579546" cy="1590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20000" b="1">
                <a:latin typeface="Arial"/>
                <a:ea typeface="Arial"/>
                <a:cs typeface="Arial"/>
                <a:sym typeface="Arial"/>
              </a:defRPr>
            </a:pPr>
            <a:r>
              <a:rPr sz="10000" b="1" kern="0">
                <a:solidFill>
                  <a:srgbClr val="5E5E5E"/>
                </a:solidFill>
                <a:latin typeface="Arial"/>
                <a:cs typeface="Arial"/>
                <a:sym typeface="Arial"/>
              </a:rPr>
              <a:t>0.92 GJ/m</a:t>
            </a:r>
            <a:r>
              <a:rPr sz="10000" b="1" kern="0" baseline="31999">
                <a:solidFill>
                  <a:srgbClr val="5E5E5E"/>
                </a:solidFill>
                <a:latin typeface="Arial"/>
                <a:cs typeface="Arial"/>
                <a:sym typeface="Arial"/>
              </a:rPr>
              <a:t>2</a:t>
            </a:r>
            <a:r>
              <a:rPr sz="10000" b="1" kern="0">
                <a:solidFill>
                  <a:srgbClr val="5E5E5E"/>
                </a:solidFill>
                <a:latin typeface="Arial"/>
                <a:cs typeface="Arial"/>
                <a:sym typeface="Arial"/>
              </a:rPr>
              <a:t>/year</a:t>
            </a:r>
          </a:p>
        </p:txBody>
      </p:sp>
      <p:sp>
        <p:nvSpPr>
          <p:cNvPr id="225"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Arial"/>
                <a:ea typeface="Arial"/>
                <a:cs typeface="Arial"/>
                <a:sym typeface="Arial"/>
              </a:defRPr>
            </a:pPr>
            <a:endParaRPr sz="1600" kern="0">
              <a:solidFill>
                <a:srgbClr val="FFFFFF"/>
              </a:solidFill>
              <a:latin typeface="Arial"/>
              <a:cs typeface="Arial"/>
              <a:sym typeface="Arial"/>
            </a:endParaRPr>
          </a:p>
        </p:txBody>
      </p:sp>
      <p:sp>
        <p:nvSpPr>
          <p:cNvPr id="226"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Arial"/>
                <a:ea typeface="Arial"/>
                <a:cs typeface="Arial"/>
                <a:sym typeface="Arial"/>
              </a:defRPr>
            </a:pPr>
            <a:endParaRPr sz="1600" kern="0">
              <a:solidFill>
                <a:srgbClr val="FFFFFF"/>
              </a:solidFill>
              <a:latin typeface="Arial"/>
              <a:cs typeface="Arial"/>
              <a:sym typeface="Arial"/>
            </a:endParaRPr>
          </a:p>
        </p:txBody>
      </p:sp>
      <p:sp>
        <p:nvSpPr>
          <p:cNvPr id="227" name="Can you provide a scaling factor?"/>
          <p:cNvSpPr txBox="1"/>
          <p:nvPr/>
        </p:nvSpPr>
        <p:spPr>
          <a:xfrm>
            <a:off x="214940" y="992280"/>
            <a:ext cx="575157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Can you provide a scaling factor?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30"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grpSp>
        <p:nvGrpSpPr>
          <p:cNvPr id="235" name="Group"/>
          <p:cNvGrpSpPr/>
          <p:nvPr/>
        </p:nvGrpSpPr>
        <p:grpSpPr>
          <a:xfrm>
            <a:off x="386585" y="2396694"/>
            <a:ext cx="11587312" cy="1174719"/>
            <a:chOff x="0" y="-7306"/>
            <a:chExt cx="23174621" cy="2349436"/>
          </a:xfrm>
        </p:grpSpPr>
        <p:sp>
          <p:nvSpPr>
            <p:cNvPr id="231" name="1. Mahler, S. et al. Energy-saving Strategies for New Research Facilities: Part 2. Lab Design Newsletter. 2010."/>
            <p:cNvSpPr txBox="1"/>
            <p:nvPr/>
          </p:nvSpPr>
          <p:spPr>
            <a:xfrm>
              <a:off x="13620862" y="1993316"/>
              <a:ext cx="9191619" cy="3488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defTabSz="457200">
                <a:defRPr sz="1600">
                  <a:solidFill>
                    <a:srgbClr val="000000"/>
                  </a:solidFill>
                  <a:latin typeface="Times Roman"/>
                  <a:ea typeface="Times Roman"/>
                  <a:cs typeface="Times Roman"/>
                  <a:sym typeface="Times Roman"/>
                </a:defRPr>
              </a:lvl1pPr>
            </a:lstStyle>
            <a:p>
              <a:pPr defTabSz="228600" hangingPunct="0"/>
              <a:r>
                <a:rPr sz="800" kern="0"/>
                <a:t>1. Mahler, S. et al. Energy-saving Strategies for New Research Facilities: Part 2. Lab Design Newsletter. 2010.</a:t>
              </a:r>
            </a:p>
          </p:txBody>
        </p:sp>
        <p:sp>
          <p:nvSpPr>
            <p:cNvPr id="232" name="vs"/>
            <p:cNvSpPr txBox="1"/>
            <p:nvPr/>
          </p:nvSpPr>
          <p:spPr>
            <a:xfrm>
              <a:off x="10532715" y="-7306"/>
              <a:ext cx="1526058" cy="16414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10000" b="1"/>
              </a:lvl1pPr>
            </a:lstStyle>
            <a:p>
              <a:pPr algn="ctr" defTabSz="1219169" hangingPunct="0"/>
              <a:r>
                <a:rPr sz="5000" kern="0">
                  <a:solidFill>
                    <a:srgbClr val="5E5E5E"/>
                  </a:solidFill>
                  <a:latin typeface="Helvetica Neue"/>
                  <a:sym typeface="Helvetica Neue"/>
                </a:rPr>
                <a:t>vs</a:t>
              </a:r>
            </a:p>
          </p:txBody>
        </p:sp>
        <p:sp>
          <p:nvSpPr>
            <p:cNvPr id="233" name="4.54 GJ/m2/year"/>
            <p:cNvSpPr txBox="1"/>
            <p:nvPr/>
          </p:nvSpPr>
          <p:spPr>
            <a:xfrm>
              <a:off x="13553398" y="-7306"/>
              <a:ext cx="9621223"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hangingPunct="0">
                <a:defRPr sz="10000" b="1">
                  <a:latin typeface="Arial"/>
                  <a:ea typeface="Arial"/>
                  <a:cs typeface="Arial"/>
                  <a:sym typeface="Arial"/>
                </a:defRPr>
              </a:pPr>
              <a:r>
                <a:rPr sz="5000" b="1" kern="0">
                  <a:solidFill>
                    <a:srgbClr val="5E5E5E"/>
                  </a:solidFill>
                  <a:latin typeface="Arial"/>
                  <a:cs typeface="Arial"/>
                  <a:sym typeface="Arial"/>
                </a:rPr>
                <a:t>4.54 GJ/m</a:t>
              </a:r>
              <a:r>
                <a:rPr sz="5000" b="1" kern="0" baseline="31999">
                  <a:solidFill>
                    <a:srgbClr val="5E5E5E"/>
                  </a:solidFill>
                  <a:latin typeface="Arial"/>
                  <a:cs typeface="Arial"/>
                  <a:sym typeface="Arial"/>
                </a:rPr>
                <a:t>2</a:t>
              </a:r>
              <a:r>
                <a:rPr sz="5000" b="1" kern="0">
                  <a:solidFill>
                    <a:srgbClr val="5E5E5E"/>
                  </a:solidFill>
                  <a:latin typeface="Arial"/>
                  <a:cs typeface="Arial"/>
                  <a:sym typeface="Arial"/>
                </a:rPr>
                <a:t>/year</a:t>
              </a:r>
            </a:p>
          </p:txBody>
        </p:sp>
        <p:sp>
          <p:nvSpPr>
            <p:cNvPr id="234" name="0.92 GJ/m2/year"/>
            <p:cNvSpPr txBox="1"/>
            <p:nvPr/>
          </p:nvSpPr>
          <p:spPr>
            <a:xfrm>
              <a:off x="0" y="-7306"/>
              <a:ext cx="9621223"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hangingPunct="0">
                <a:defRPr sz="10000" b="1">
                  <a:latin typeface="Arial"/>
                  <a:ea typeface="Arial"/>
                  <a:cs typeface="Arial"/>
                  <a:sym typeface="Arial"/>
                </a:defRPr>
              </a:pPr>
              <a:r>
                <a:rPr sz="5000" b="1" kern="0">
                  <a:solidFill>
                    <a:srgbClr val="5E5E5E"/>
                  </a:solidFill>
                  <a:latin typeface="Arial"/>
                  <a:cs typeface="Arial"/>
                  <a:sym typeface="Arial"/>
                </a:rPr>
                <a:t>0.92 GJ/m</a:t>
              </a:r>
              <a:r>
                <a:rPr sz="5000" b="1" kern="0" baseline="31999">
                  <a:solidFill>
                    <a:srgbClr val="5E5E5E"/>
                  </a:solidFill>
                  <a:latin typeface="Arial"/>
                  <a:cs typeface="Arial"/>
                  <a:sym typeface="Arial"/>
                </a:rPr>
                <a:t>2</a:t>
              </a:r>
              <a:r>
                <a:rPr sz="5000" b="1" kern="0">
                  <a:solidFill>
                    <a:srgbClr val="5E5E5E"/>
                  </a:solidFill>
                  <a:latin typeface="Arial"/>
                  <a:cs typeface="Arial"/>
                  <a:sym typeface="Arial"/>
                </a:rPr>
                <a:t>/year</a:t>
              </a:r>
            </a:p>
          </p:txBody>
        </p:sp>
      </p:grpSp>
      <p:sp>
        <p:nvSpPr>
          <p:cNvPr id="236" name="Can you provide a metric for that factor?"/>
          <p:cNvSpPr txBox="1"/>
          <p:nvPr/>
        </p:nvSpPr>
        <p:spPr>
          <a:xfrm>
            <a:off x="114155" y="1000660"/>
            <a:ext cx="7123745"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Can you provide a metric for that factor?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p:cNvGrpSpPr/>
          <p:nvPr/>
        </p:nvGrpSpPr>
        <p:grpSpPr>
          <a:xfrm>
            <a:off x="4911128" y="4305960"/>
            <a:ext cx="1365856" cy="1882436"/>
            <a:chOff x="5188305" y="348488"/>
            <a:chExt cx="2731710" cy="3764870"/>
          </a:xfrm>
        </p:grpSpPr>
        <p:sp>
          <p:nvSpPr>
            <p:cNvPr id="238" name="https://www.ecobusinesslinks.com/flight-emissions-calculator-comparison/"/>
            <p:cNvSpPr/>
            <p:nvPr/>
          </p:nvSpPr>
          <p:spPr>
            <a:xfrm>
              <a:off x="5188305" y="284335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lgn="ctr" defTabSz="1219169" hangingPunct="0"/>
              <a:r>
                <a:rPr sz="1200" kern="0">
                  <a:solidFill>
                    <a:srgbClr val="5E5E5E"/>
                  </a:solidFill>
                  <a:latin typeface="Helvetica Neue"/>
                  <a:sym typeface="Helvetica Neue"/>
                </a:rPr>
                <a:t>https://www.ecobusinesslinks.com/flight-emissions-calculator-comparison/</a:t>
              </a:r>
            </a:p>
          </p:txBody>
        </p:sp>
        <p:sp>
          <p:nvSpPr>
            <p:cNvPr id="239" name="24 flights"/>
            <p:cNvSpPr/>
            <p:nvPr/>
          </p:nvSpPr>
          <p:spPr>
            <a:xfrm>
              <a:off x="5188305" y="1667912"/>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000" b="1">
                  <a:solidFill>
                    <a:srgbClr val="000000"/>
                  </a:solidFill>
                </a:defRPr>
              </a:lvl1pPr>
            </a:lstStyle>
            <a:p>
              <a:pPr algn="ctr" defTabSz="1219169" hangingPunct="0"/>
              <a:r>
                <a:rPr sz="3000" kern="0">
                  <a:latin typeface="Helvetica Neue"/>
                  <a:sym typeface="Helvetica Neue"/>
                </a:rPr>
                <a:t>24 flights</a:t>
              </a:r>
            </a:p>
          </p:txBody>
        </p:sp>
        <p:sp>
          <p:nvSpPr>
            <p:cNvPr id="240" name="1 Person – Non Stop – Round Trip Flight – NYC to LA"/>
            <p:cNvSpPr/>
            <p:nvPr/>
          </p:nvSpPr>
          <p:spPr>
            <a:xfrm>
              <a:off x="6650015" y="34848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a:solidFill>
                    <a:srgbClr val="000000"/>
                  </a:solidFill>
                </a:defRPr>
              </a:lvl1pPr>
            </a:lstStyle>
            <a:p>
              <a:pPr algn="ctr" defTabSz="1219169" hangingPunct="0"/>
              <a:r>
                <a:rPr sz="2000" kern="0">
                  <a:latin typeface="Helvetica Neue"/>
                  <a:sym typeface="Helvetica Neue"/>
                </a:rPr>
                <a:t>1 Person – Non Stop – Round Trip Flight – NYC to LA </a:t>
              </a:r>
            </a:p>
          </p:txBody>
        </p:sp>
      </p:grpSp>
      <p:sp>
        <p:nvSpPr>
          <p:cNvPr id="242" name="Group"/>
          <p:cNvSpPr/>
          <p:nvPr/>
        </p:nvSpPr>
        <p:spPr>
          <a:xfrm>
            <a:off x="5724894" y="2798215"/>
            <a:ext cx="635001" cy="635001"/>
          </a:xfrm>
          <a:prstGeom prst="line">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0000" b="1"/>
            </a:lvl1pPr>
          </a:lstStyle>
          <a:p>
            <a:pPr algn="ctr" defTabSz="1219169" hangingPunct="0"/>
            <a:r>
              <a:rPr sz="5000" kern="0">
                <a:solidFill>
                  <a:srgbClr val="5E5E5E"/>
                </a:solidFill>
                <a:latin typeface="Helvetica Neue"/>
                <a:sym typeface="Helvetica Neue"/>
              </a:rPr>
              <a:t>43.2 metric tons of CO2/year</a:t>
            </a:r>
          </a:p>
        </p:txBody>
      </p:sp>
      <p:sp>
        <p:nvSpPr>
          <p:cNvPr id="243"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44"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45" name="Can you make that number tangible?"/>
          <p:cNvSpPr txBox="1"/>
          <p:nvPr/>
        </p:nvSpPr>
        <p:spPr>
          <a:xfrm>
            <a:off x="108337" y="989040"/>
            <a:ext cx="6564298"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Can you make that number tangible?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48"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249" name="We are actively retiring select equipment"/>
          <p:cNvSpPr txBox="1"/>
          <p:nvPr/>
        </p:nvSpPr>
        <p:spPr>
          <a:xfrm>
            <a:off x="61111" y="991342"/>
            <a:ext cx="7292061"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We are actively retiring select equipment   </a:t>
            </a:r>
          </a:p>
        </p:txBody>
      </p:sp>
      <p:sp>
        <p:nvSpPr>
          <p:cNvPr id="250" name="Floor model 37 ˚C shaker/incubator: 6.8 kWh/day"/>
          <p:cNvSpPr txBox="1"/>
          <p:nvPr/>
        </p:nvSpPr>
        <p:spPr>
          <a:xfrm>
            <a:off x="396010" y="1898380"/>
            <a:ext cx="6335068"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Floor model 37 ˚C shaker/incubator: 6.8 kWh/day</a:t>
            </a:r>
          </a:p>
        </p:txBody>
      </p:sp>
      <p:sp>
        <p:nvSpPr>
          <p:cNvPr id="251" name="Large capacity -20 ˚C freezer:  8.6 kWh/day"/>
          <p:cNvSpPr txBox="1"/>
          <p:nvPr/>
        </p:nvSpPr>
        <p:spPr>
          <a:xfrm>
            <a:off x="398848" y="2604147"/>
            <a:ext cx="5709896"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Large capacity -20 ˚C freezer:  8.6 kWh/day </a:t>
            </a:r>
          </a:p>
        </p:txBody>
      </p:sp>
      <p:sp>
        <p:nvSpPr>
          <p:cNvPr id="252" name="Tissue culture incubator 37 ˚C: 4.1 kWh/day"/>
          <p:cNvSpPr txBox="1"/>
          <p:nvPr/>
        </p:nvSpPr>
        <p:spPr>
          <a:xfrm>
            <a:off x="393802" y="3309914"/>
            <a:ext cx="5661806"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Tissue culture incubator 37 ˚C: 4.1 kWh/day</a:t>
            </a:r>
          </a:p>
        </p:txBody>
      </p:sp>
      <p:sp>
        <p:nvSpPr>
          <p:cNvPr id="253" name="Compact refrigerator/freezer: 3.4 kWh/day"/>
          <p:cNvSpPr txBox="1"/>
          <p:nvPr/>
        </p:nvSpPr>
        <p:spPr>
          <a:xfrm>
            <a:off x="399972" y="4015681"/>
            <a:ext cx="5437386"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Compact refrigerator/freezer: 3.4 kWh/day</a:t>
            </a:r>
          </a:p>
        </p:txBody>
      </p:sp>
      <p:sp>
        <p:nvSpPr>
          <p:cNvPr id="254" name="Net reduction of 22.9 kWh/ day"/>
          <p:cNvSpPr txBox="1"/>
          <p:nvPr/>
        </p:nvSpPr>
        <p:spPr>
          <a:xfrm>
            <a:off x="401318" y="5072785"/>
            <a:ext cx="4720844"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b="1">
                <a:latin typeface="Arial"/>
                <a:ea typeface="Arial"/>
                <a:cs typeface="Arial"/>
                <a:sym typeface="Arial"/>
              </a:defRPr>
            </a:lvl1pPr>
          </a:lstStyle>
          <a:p>
            <a:pPr algn="ctr" defTabSz="1219169" hangingPunct="0"/>
            <a:r>
              <a:rPr sz="2500" kern="0">
                <a:solidFill>
                  <a:srgbClr val="5E5E5E"/>
                </a:solidFill>
              </a:rPr>
              <a:t>Net reduction of 22.9 kWh/ day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US" dirty="0"/>
              <a:t>Introductions	</a:t>
            </a:r>
          </a:p>
        </p:txBody>
      </p:sp>
      <p:sp>
        <p:nvSpPr>
          <p:cNvPr id="17" name="Content Placeholder 16">
            <a:extLst>
              <a:ext uri="{FF2B5EF4-FFF2-40B4-BE49-F238E27FC236}">
                <a16:creationId xmlns:a16="http://schemas.microsoft.com/office/drawing/2014/main" id="{9D81BFBC-7E2D-0E5E-7905-6A88A276C7A4}"/>
              </a:ext>
            </a:extLst>
          </p:cNvPr>
          <p:cNvSpPr>
            <a:spLocks noGrp="1"/>
          </p:cNvSpPr>
          <p:nvPr>
            <p:ph idx="1"/>
          </p:nvPr>
        </p:nvSpPr>
        <p:spPr/>
        <p:txBody>
          <a:bodyPr/>
          <a:lstStyle/>
          <a:p>
            <a:endParaRPr lang="en-CA" dirty="0"/>
          </a:p>
        </p:txBody>
      </p:sp>
      <p:sp>
        <p:nvSpPr>
          <p:cNvPr id="9" name="Rectangle 8">
            <a:extLst>
              <a:ext uri="{FF2B5EF4-FFF2-40B4-BE49-F238E27FC236}">
                <a16:creationId xmlns:a16="http://schemas.microsoft.com/office/drawing/2014/main" id="{DFCF9872-1720-90AD-429F-789233AA2510}"/>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A4DC1956-6174-A51F-60A9-6E9684BA30A4}"/>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8135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mage" descr="Image"/>
          <p:cNvPicPr>
            <a:picLocks noChangeAspect="1"/>
          </p:cNvPicPr>
          <p:nvPr/>
        </p:nvPicPr>
        <p:blipFill>
          <a:blip r:embed="rId2"/>
          <a:srcRect b="2011"/>
          <a:stretch>
            <a:fillRect/>
          </a:stretch>
        </p:blipFill>
        <p:spPr>
          <a:xfrm>
            <a:off x="1306235" y="1613181"/>
            <a:ext cx="9026457" cy="4370821"/>
          </a:xfrm>
          <a:prstGeom prst="rect">
            <a:avLst/>
          </a:prstGeom>
          <a:ln w="12700">
            <a:miter lim="400000"/>
          </a:ln>
        </p:spPr>
      </p:pic>
      <p:sp>
        <p:nvSpPr>
          <p:cNvPr id="257"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58"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59" name="Reducing ULT freezer settings could save 522 kWh/year"/>
          <p:cNvSpPr txBox="1"/>
          <p:nvPr/>
        </p:nvSpPr>
        <p:spPr>
          <a:xfrm>
            <a:off x="137304" y="957788"/>
            <a:ext cx="9768701"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1219169" hangingPunct="0">
              <a:defRPr sz="6000">
                <a:solidFill>
                  <a:srgbClr val="000000"/>
                </a:solidFill>
                <a:latin typeface="Arial"/>
                <a:ea typeface="Arial"/>
                <a:cs typeface="Arial"/>
                <a:sym typeface="Arial"/>
              </a:defRPr>
            </a:pPr>
            <a:r>
              <a:rPr sz="3000" kern="0">
                <a:solidFill>
                  <a:srgbClr val="000000"/>
                </a:solidFill>
                <a:latin typeface="Arial"/>
                <a:cs typeface="Arial"/>
                <a:sym typeface="Arial"/>
              </a:rPr>
              <a:t>Reducing ULT freezer settings could save 522 kWh/year </a:t>
            </a:r>
          </a:p>
          <a:p>
            <a:pPr algn="ctr" defTabSz="1219169" hangingPunct="0">
              <a:defRPr sz="6000">
                <a:solidFill>
                  <a:srgbClr val="000000"/>
                </a:solidFill>
                <a:latin typeface="Arial"/>
                <a:ea typeface="Arial"/>
                <a:cs typeface="Arial"/>
                <a:sym typeface="Arial"/>
              </a:defRPr>
            </a:pPr>
            <a:r>
              <a:rPr sz="3000" kern="0">
                <a:solidFill>
                  <a:srgbClr val="000000"/>
                </a:solidFill>
                <a:latin typeface="Arial"/>
                <a:cs typeface="Arial"/>
                <a:sym typeface="Arial"/>
              </a:rPr>
              <a:t> </a:t>
            </a:r>
          </a:p>
        </p:txBody>
      </p:sp>
      <p:sp>
        <p:nvSpPr>
          <p:cNvPr id="260" name="Delphine Faugeroux, MS"/>
          <p:cNvSpPr txBox="1"/>
          <p:nvPr/>
        </p:nvSpPr>
        <p:spPr>
          <a:xfrm>
            <a:off x="2281593" y="6092745"/>
            <a:ext cx="1352934"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457200">
              <a:defRPr sz="2000">
                <a:solidFill>
                  <a:srgbClr val="000000"/>
                </a:solidFill>
                <a:latin typeface="Times Roman"/>
                <a:ea typeface="Times Roman"/>
                <a:cs typeface="Times Roman"/>
                <a:sym typeface="Times Roman"/>
              </a:defRPr>
            </a:lvl1pPr>
          </a:lstStyle>
          <a:p>
            <a:pPr defTabSz="228600" hangingPunct="0"/>
            <a:r>
              <a:rPr sz="1000" kern="0"/>
              <a:t>Delphine Faugeroux, MS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p:cNvSpPr/>
          <p:nvPr/>
        </p:nvSpPr>
        <p:spPr>
          <a:xfrm>
            <a:off x="274936" y="274936"/>
            <a:ext cx="11828390"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63" name="Rectangle"/>
          <p:cNvSpPr/>
          <p:nvPr/>
        </p:nvSpPr>
        <p:spPr>
          <a:xfrm>
            <a:off x="274936" y="6406752"/>
            <a:ext cx="11828390"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64" name="We will build upon this audit"/>
          <p:cNvSpPr txBox="1"/>
          <p:nvPr/>
        </p:nvSpPr>
        <p:spPr>
          <a:xfrm>
            <a:off x="257412" y="1016293"/>
            <a:ext cx="4789773"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1219169" hangingPunct="0">
              <a:defRPr sz="6000"/>
            </a:pPr>
            <a:r>
              <a:rPr sz="3000" kern="0">
                <a:solidFill>
                  <a:srgbClr val="000000"/>
                </a:solidFill>
                <a:latin typeface="Helvetica Neue"/>
                <a:sym typeface="Helvetica Neue"/>
              </a:rPr>
              <a:t>We will</a:t>
            </a:r>
            <a:r>
              <a:rPr sz="3000" kern="0">
                <a:solidFill>
                  <a:srgbClr val="5E5E5E"/>
                </a:solidFill>
                <a:latin typeface="Helvetica Neue"/>
                <a:sym typeface="Helvetica Neue"/>
              </a:rPr>
              <a:t> </a:t>
            </a:r>
            <a:r>
              <a:rPr sz="3000" kern="0">
                <a:solidFill>
                  <a:srgbClr val="000000"/>
                </a:solidFill>
                <a:latin typeface="Helvetica Neue"/>
                <a:sym typeface="Helvetica Neue"/>
              </a:rPr>
              <a:t>build</a:t>
            </a:r>
            <a:r>
              <a:rPr sz="3000" kern="0">
                <a:solidFill>
                  <a:srgbClr val="5E5E5E"/>
                </a:solidFill>
                <a:latin typeface="Helvetica Neue"/>
                <a:sym typeface="Helvetica Neue"/>
              </a:rPr>
              <a:t> </a:t>
            </a:r>
            <a:r>
              <a:rPr sz="3000" kern="0">
                <a:solidFill>
                  <a:srgbClr val="000000"/>
                </a:solidFill>
                <a:latin typeface="Helvetica Neue"/>
                <a:sym typeface="Helvetica Neue"/>
              </a:rPr>
              <a:t>upon this audit</a:t>
            </a:r>
          </a:p>
        </p:txBody>
      </p:sp>
      <p:sp>
        <p:nvSpPr>
          <p:cNvPr id="265" name="Consolidate equipment with neighboring labs"/>
          <p:cNvSpPr txBox="1"/>
          <p:nvPr/>
        </p:nvSpPr>
        <p:spPr>
          <a:xfrm>
            <a:off x="442712" y="3702205"/>
            <a:ext cx="6423233"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Consolidate equipment with neighboring labs</a:t>
            </a:r>
          </a:p>
        </p:txBody>
      </p:sp>
      <p:sp>
        <p:nvSpPr>
          <p:cNvPr id="266" name="Continue to refine audit practices"/>
          <p:cNvSpPr txBox="1"/>
          <p:nvPr/>
        </p:nvSpPr>
        <p:spPr>
          <a:xfrm>
            <a:off x="369582" y="2151923"/>
            <a:ext cx="4916410"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Continue to refine audit practices  </a:t>
            </a:r>
          </a:p>
        </p:txBody>
      </p:sp>
      <p:sp>
        <p:nvSpPr>
          <p:cNvPr id="267" name="Recruit lab members to help with surveillance"/>
          <p:cNvSpPr txBox="1"/>
          <p:nvPr/>
        </p:nvSpPr>
        <p:spPr>
          <a:xfrm>
            <a:off x="438834" y="2927064"/>
            <a:ext cx="6588343"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atin typeface="Arial"/>
                <a:ea typeface="Arial"/>
                <a:cs typeface="Arial"/>
                <a:sym typeface="Arial"/>
              </a:defRPr>
            </a:lvl1pPr>
          </a:lstStyle>
          <a:p>
            <a:pPr algn="ctr" defTabSz="1219169" hangingPunct="0"/>
            <a:r>
              <a:rPr sz="2500" kern="0">
                <a:solidFill>
                  <a:srgbClr val="5E5E5E"/>
                </a:solidFill>
              </a:rPr>
              <a:t>Recruit lab members to help with surveillance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What now?</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Start work on publications </a:t>
            </a:r>
          </a:p>
          <a:p>
            <a:pPr lvl="1"/>
            <a:r>
              <a:rPr lang="en-CA" dirty="0"/>
              <a:t>Survey! – James drafted and would like feedback</a:t>
            </a:r>
          </a:p>
          <a:p>
            <a:pPr lvl="1"/>
            <a:endParaRPr lang="en-CA" dirty="0"/>
          </a:p>
          <a:p>
            <a:endParaRPr lang="en-US" dirty="0"/>
          </a:p>
        </p:txBody>
      </p:sp>
      <p:sp>
        <p:nvSpPr>
          <p:cNvPr id="7" name="Rectangle 6">
            <a:extLst>
              <a:ext uri="{FF2B5EF4-FFF2-40B4-BE49-F238E27FC236}">
                <a16:creationId xmlns:a16="http://schemas.microsoft.com/office/drawing/2014/main" id="{668EFFEA-365D-3A35-06A9-C3F85AC05950}"/>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F074BE9-02EC-3B8E-2B00-E48952FF6BE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8317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What now?</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Start work on publications </a:t>
            </a:r>
          </a:p>
          <a:p>
            <a:pPr lvl="1"/>
            <a:r>
              <a:rPr lang="en-CA" dirty="0"/>
              <a:t>Survey!</a:t>
            </a:r>
          </a:p>
          <a:p>
            <a:pPr lvl="1"/>
            <a:r>
              <a:rPr lang="en-CA" dirty="0"/>
              <a:t>Mission Statement</a:t>
            </a:r>
          </a:p>
          <a:p>
            <a:pPr lvl="1"/>
            <a:endParaRPr lang="en-CA" dirty="0"/>
          </a:p>
          <a:p>
            <a:r>
              <a:rPr lang="en-US" sz="1800" b="0" i="0" u="none" strike="noStrike" dirty="0">
                <a:solidFill>
                  <a:srgbClr val="000000"/>
                </a:solidFill>
                <a:effectLst/>
                <a:latin typeface="Calibri" panose="020F0502020204030204" pitchFamily="34" charset="0"/>
              </a:rPr>
              <a:t>As biologists, we are challenged to protect our environment and advocate for sustainable practices, as those actions protect the very thing we study: life on Earth. The Caltech Green Labs group aims to meet this challenge by proposing lab practices that are energy efficient, and resource efficient, without compromising research objectives. This group aims to create an equitable and inclusive space, where we can </a:t>
            </a:r>
            <a:r>
              <a:rPr lang="en-US" sz="1800" b="0" i="0" u="none" strike="noStrike" dirty="0" err="1">
                <a:solidFill>
                  <a:srgbClr val="000000"/>
                </a:solidFill>
                <a:effectLst/>
                <a:latin typeface="Calibri" panose="020F0502020204030204" pitchFamily="34" charset="0"/>
              </a:rPr>
              <a:t>incentivise</a:t>
            </a:r>
            <a:r>
              <a:rPr lang="en-US" sz="1800" b="0" i="0" u="none" strike="noStrike" dirty="0">
                <a:solidFill>
                  <a:srgbClr val="000000"/>
                </a:solidFill>
                <a:effectLst/>
                <a:latin typeface="Calibri" panose="020F0502020204030204" pitchFamily="34" charset="0"/>
              </a:rPr>
              <a:t> discussion utilizing the talents of staff, students, and faculty to promote innovation and normalization of sustainable laboratory practices. The Caltech Green Labs group ultimately aspires to be a resource for sustainable lab practices </a:t>
            </a:r>
            <a:r>
              <a:rPr lang="en-US" sz="1800" b="0" i="0" u="none" strike="noStrike" dirty="0">
                <a:solidFill>
                  <a:srgbClr val="000000"/>
                </a:solidFill>
                <a:effectLst/>
                <a:highlight>
                  <a:srgbClr val="FFFF00"/>
                </a:highlight>
                <a:latin typeface="Calibri" panose="020F0502020204030204" pitchFamily="34" charset="0"/>
              </a:rPr>
              <a:t>including energy efficiency, water conservation, green chemistry, waste management, sustainable purchasing, and sustainable education. These resources </a:t>
            </a:r>
            <a:r>
              <a:rPr lang="en-US" sz="1800" b="0" i="0" u="none" strike="noStrike" dirty="0">
                <a:solidFill>
                  <a:srgbClr val="000000"/>
                </a:solidFill>
                <a:effectLst/>
                <a:latin typeface="Calibri" panose="020F0502020204030204" pitchFamily="34" charset="0"/>
              </a:rPr>
              <a:t>strengthen the Caltech community and further the Institute’s goal to positively impact the community at large.</a:t>
            </a:r>
            <a:endParaRPr lang="en-US" dirty="0"/>
          </a:p>
        </p:txBody>
      </p:sp>
      <p:sp>
        <p:nvSpPr>
          <p:cNvPr id="7" name="Rectangle 6">
            <a:extLst>
              <a:ext uri="{FF2B5EF4-FFF2-40B4-BE49-F238E27FC236}">
                <a16:creationId xmlns:a16="http://schemas.microsoft.com/office/drawing/2014/main" id="{668EFFEA-365D-3A35-06A9-C3F85AC05950}"/>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F074BE9-02EC-3B8E-2B00-E48952FF6BE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632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What now?</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Start work on publications </a:t>
            </a:r>
          </a:p>
          <a:p>
            <a:pPr lvl="1"/>
            <a:r>
              <a:rPr lang="en-CA" dirty="0"/>
              <a:t>Survey!</a:t>
            </a:r>
          </a:p>
          <a:p>
            <a:pPr lvl="1"/>
            <a:r>
              <a:rPr lang="en-CA" dirty="0"/>
              <a:t>Mission Statement</a:t>
            </a:r>
          </a:p>
          <a:p>
            <a:pPr lvl="1"/>
            <a:r>
              <a:rPr lang="en-CA" dirty="0"/>
              <a:t>Action Plan</a:t>
            </a:r>
          </a:p>
          <a:p>
            <a:pPr lvl="1"/>
            <a:endParaRPr lang="en-CA" dirty="0"/>
          </a:p>
          <a:p>
            <a:endParaRPr lang="en-US" dirty="0"/>
          </a:p>
        </p:txBody>
      </p:sp>
      <p:sp>
        <p:nvSpPr>
          <p:cNvPr id="7" name="Rectangle 6">
            <a:extLst>
              <a:ext uri="{FF2B5EF4-FFF2-40B4-BE49-F238E27FC236}">
                <a16:creationId xmlns:a16="http://schemas.microsoft.com/office/drawing/2014/main" id="{668EFFEA-365D-3A35-06A9-C3F85AC05950}"/>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F074BE9-02EC-3B8E-2B00-E48952FF6BE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9200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What now?</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Start work on publications </a:t>
            </a:r>
          </a:p>
          <a:p>
            <a:pPr lvl="1"/>
            <a:r>
              <a:rPr lang="en-CA" dirty="0"/>
              <a:t>Survey!</a:t>
            </a:r>
          </a:p>
          <a:p>
            <a:pPr lvl="1"/>
            <a:r>
              <a:rPr lang="en-CA" dirty="0"/>
              <a:t>Mission Statement</a:t>
            </a:r>
          </a:p>
          <a:p>
            <a:pPr lvl="1"/>
            <a:r>
              <a:rPr lang="en-CA" dirty="0"/>
              <a:t>Action Plan</a:t>
            </a:r>
          </a:p>
          <a:p>
            <a:pPr marL="457200" lvl="1" indent="0">
              <a:buNone/>
            </a:pPr>
            <a:endParaRPr lang="en-CA" dirty="0"/>
          </a:p>
          <a:p>
            <a:pPr lvl="1"/>
            <a:r>
              <a:rPr lang="en-CA" dirty="0"/>
              <a:t>Newsletter</a:t>
            </a:r>
          </a:p>
          <a:p>
            <a:pPr lvl="1"/>
            <a:r>
              <a:rPr lang="en-CA" dirty="0"/>
              <a:t>(Guides, signage, website)</a:t>
            </a:r>
          </a:p>
          <a:p>
            <a:r>
              <a:rPr lang="en-CA" dirty="0"/>
              <a:t>Begin planning for events</a:t>
            </a:r>
          </a:p>
          <a:p>
            <a:pPr lvl="1"/>
            <a:r>
              <a:rPr lang="en-CA" dirty="0"/>
              <a:t>Earth week and Green Labs Vendor Show?</a:t>
            </a:r>
          </a:p>
          <a:p>
            <a:pPr lvl="2"/>
            <a:r>
              <a:rPr lang="en-CA" dirty="0"/>
              <a:t>Talked to USA Sci Rep Trinity who had a cute idea of planting succulents in old tip boxes </a:t>
            </a:r>
          </a:p>
          <a:p>
            <a:pPr lvl="1"/>
            <a:endParaRPr lang="en-CA" dirty="0"/>
          </a:p>
          <a:p>
            <a:endParaRPr lang="en-US" dirty="0"/>
          </a:p>
        </p:txBody>
      </p:sp>
      <p:sp>
        <p:nvSpPr>
          <p:cNvPr id="7" name="Rectangle 6">
            <a:extLst>
              <a:ext uri="{FF2B5EF4-FFF2-40B4-BE49-F238E27FC236}">
                <a16:creationId xmlns:a16="http://schemas.microsoft.com/office/drawing/2014/main" id="{668EFFEA-365D-3A35-06A9-C3F85AC05950}"/>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F074BE9-02EC-3B8E-2B00-E48952FF6BE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571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Other Tasks (</a:t>
            </a:r>
            <a:r>
              <a:rPr lang="en-CA" u="sng" dirty="0"/>
              <a:t>not started)</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a:xfrm>
            <a:off x="838200" y="1566313"/>
            <a:ext cx="10515600" cy="4921164"/>
          </a:xfrm>
        </p:spPr>
        <p:txBody>
          <a:bodyPr>
            <a:normAutofit fontScale="62500" lnSpcReduction="20000"/>
          </a:bodyPr>
          <a:lstStyle/>
          <a:p>
            <a:r>
              <a:rPr lang="en-CA" u="sng" dirty="0"/>
              <a:t>Newsletter introduction</a:t>
            </a:r>
            <a:r>
              <a:rPr lang="en-CA" dirty="0"/>
              <a:t> (needs BBE and Max approval before publication) - Elisha</a:t>
            </a:r>
            <a:endParaRPr lang="en-CA" u="sng" dirty="0"/>
          </a:p>
          <a:p>
            <a:pPr lvl="1"/>
            <a:r>
              <a:rPr lang="en-CA" dirty="0"/>
              <a:t>Submit by Jan.</a:t>
            </a:r>
          </a:p>
          <a:p>
            <a:pPr lvl="1"/>
            <a:r>
              <a:rPr lang="en-CA" dirty="0"/>
              <a:t>Visuals, simple, lead it to our website or meeting times </a:t>
            </a:r>
            <a:r>
              <a:rPr lang="en-CA" dirty="0" err="1"/>
              <a:t>etc</a:t>
            </a:r>
            <a:r>
              <a:rPr lang="en-CA" dirty="0"/>
              <a:t>, put some trivia in</a:t>
            </a:r>
          </a:p>
          <a:p>
            <a:r>
              <a:rPr lang="en-CA" u="sng" dirty="0"/>
              <a:t>Event(s)</a:t>
            </a:r>
          </a:p>
          <a:p>
            <a:pPr lvl="1"/>
            <a:r>
              <a:rPr lang="en-CA" dirty="0"/>
              <a:t>Earth Week April 2023, Vendor Show March 2023? (work with purchasing on date)</a:t>
            </a:r>
          </a:p>
          <a:p>
            <a:r>
              <a:rPr lang="en-CA" dirty="0"/>
              <a:t>Green Labs Guide </a:t>
            </a:r>
          </a:p>
          <a:p>
            <a:pPr lvl="1"/>
            <a:r>
              <a:rPr lang="en-CA" dirty="0"/>
              <a:t>Draft on drive, submit by Fall 2023, update modules as we are able - – James will do energy and water, Elisha</a:t>
            </a:r>
          </a:p>
          <a:p>
            <a:r>
              <a:rPr lang="en-CA" u="sng" dirty="0"/>
              <a:t>Recycling Guide </a:t>
            </a:r>
          </a:p>
          <a:p>
            <a:pPr lvl="1"/>
            <a:r>
              <a:rPr lang="en-CA" dirty="0"/>
              <a:t>Submit completed version by Fall 2023 </a:t>
            </a:r>
          </a:p>
          <a:p>
            <a:pPr lvl="1"/>
            <a:endParaRPr lang="en-CA" u="sng" dirty="0"/>
          </a:p>
          <a:p>
            <a:r>
              <a:rPr lang="en-CA" u="sng" dirty="0"/>
              <a:t>Recycling bin signage and freezer clean-out signage (laminated) </a:t>
            </a:r>
          </a:p>
          <a:p>
            <a:pPr lvl="1"/>
            <a:r>
              <a:rPr lang="en-CA" dirty="0"/>
              <a:t>Develop, pilot, adjust, and submit by Fall 2023</a:t>
            </a:r>
          </a:p>
          <a:p>
            <a:pPr lvl="1"/>
            <a:r>
              <a:rPr lang="en-CA" dirty="0"/>
              <a:t>Work with custodial services to see how we can work with them, increase efficiency </a:t>
            </a:r>
            <a:r>
              <a:rPr lang="en-CA" dirty="0" err="1"/>
              <a:t>etc</a:t>
            </a:r>
            <a:endParaRPr lang="en-CA" dirty="0"/>
          </a:p>
          <a:p>
            <a:r>
              <a:rPr lang="en-CA" u="sng" dirty="0"/>
              <a:t>Pilot program newsletters</a:t>
            </a:r>
          </a:p>
          <a:p>
            <a:pPr lvl="1"/>
            <a:r>
              <a:rPr lang="en-CA" dirty="0"/>
              <a:t>As needed for quarterly BBE newsletters</a:t>
            </a:r>
          </a:p>
          <a:p>
            <a:r>
              <a:rPr lang="en-CA" dirty="0"/>
              <a:t>Pilot Program Application – draft on drive, Kate tester</a:t>
            </a:r>
          </a:p>
          <a:p>
            <a:r>
              <a:rPr lang="en-CA" dirty="0"/>
              <a:t>Survey – James, giveaway, Sarah, send to lab managers first, then poll rest of BBE, follow up with gifts</a:t>
            </a:r>
          </a:p>
          <a:p>
            <a:pPr lvl="1"/>
            <a:r>
              <a:rPr lang="en-CA" dirty="0"/>
              <a:t>Different avenues, energy, space</a:t>
            </a:r>
          </a:p>
          <a:p>
            <a:pPr lvl="1"/>
            <a:endParaRPr lang="en-CA" dirty="0"/>
          </a:p>
          <a:p>
            <a:endParaRPr lang="en-CA" dirty="0"/>
          </a:p>
        </p:txBody>
      </p:sp>
      <p:sp>
        <p:nvSpPr>
          <p:cNvPr id="7" name="Rectangle 6">
            <a:extLst>
              <a:ext uri="{FF2B5EF4-FFF2-40B4-BE49-F238E27FC236}">
                <a16:creationId xmlns:a16="http://schemas.microsoft.com/office/drawing/2014/main" id="{0E45BFE4-DD7F-9577-5D8B-7930F25DA8D8}"/>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D5B09C0-2643-09F7-CF7D-7F19DE56FF72}"/>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72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For Next Time</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Action Plan and Mission Statement</a:t>
            </a:r>
          </a:p>
          <a:p>
            <a:r>
              <a:rPr lang="en-CA" dirty="0"/>
              <a:t>First “introduction” publication with BBE newsletter </a:t>
            </a:r>
          </a:p>
          <a:p>
            <a:pPr lvl="1"/>
            <a:r>
              <a:rPr lang="en-CA" dirty="0"/>
              <a:t>TC will draft and post on drive by Nov 18</a:t>
            </a:r>
            <a:r>
              <a:rPr lang="en-CA" baseline="30000" dirty="0"/>
              <a:t>th</a:t>
            </a:r>
            <a:r>
              <a:rPr lang="en-CA" dirty="0"/>
              <a:t> , send to DW/MC Dec 16th</a:t>
            </a:r>
          </a:p>
          <a:p>
            <a:r>
              <a:rPr lang="en-CA" dirty="0"/>
              <a:t>Green Labs Guide and other resources for website going online</a:t>
            </a:r>
          </a:p>
          <a:p>
            <a:pPr lvl="1"/>
            <a:r>
              <a:rPr lang="en-CA" dirty="0"/>
              <a:t>Is the drive working?</a:t>
            </a:r>
          </a:p>
          <a:p>
            <a:pPr lvl="1"/>
            <a:endParaRPr lang="en-CA" dirty="0"/>
          </a:p>
          <a:p>
            <a:r>
              <a:rPr lang="en-CA" dirty="0"/>
              <a:t>Anything Else?</a:t>
            </a:r>
          </a:p>
          <a:p>
            <a:endParaRPr lang="en-CA" dirty="0"/>
          </a:p>
          <a:p>
            <a:r>
              <a:rPr lang="en-CA" u="sng" dirty="0"/>
              <a:t>Next Meeting December 9th 12pm Chen 322</a:t>
            </a:r>
          </a:p>
          <a:p>
            <a:endParaRPr lang="en-CA" dirty="0"/>
          </a:p>
          <a:p>
            <a:endParaRPr lang="en-CA" dirty="0"/>
          </a:p>
        </p:txBody>
      </p:sp>
      <p:sp>
        <p:nvSpPr>
          <p:cNvPr id="7" name="Rectangle 6">
            <a:extLst>
              <a:ext uri="{FF2B5EF4-FFF2-40B4-BE49-F238E27FC236}">
                <a16:creationId xmlns:a16="http://schemas.microsoft.com/office/drawing/2014/main" id="{FB392266-9107-36F6-3152-3745E5A9AF6A}"/>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3CE1AF0A-42D5-481E-E2C4-8F59A79A2CD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553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Zoom link</a:t>
            </a:r>
            <a:endParaRPr lang="en-US" dirty="0"/>
          </a:p>
        </p:txBody>
      </p:sp>
      <p:sp>
        <p:nvSpPr>
          <p:cNvPr id="6" name="Rectangle 3">
            <a:extLst>
              <a:ext uri="{FF2B5EF4-FFF2-40B4-BE49-F238E27FC236}">
                <a16:creationId xmlns:a16="http://schemas.microsoft.com/office/drawing/2014/main" id="{4C5BD8DC-7037-AB4E-443A-3607437FD5DE}"/>
              </a:ext>
            </a:extLst>
          </p:cNvPr>
          <p:cNvSpPr>
            <a:spLocks noGrp="1" noChangeArrowheads="1"/>
          </p:cNvSpPr>
          <p:nvPr>
            <p:ph idx="1"/>
          </p:nvPr>
        </p:nvSpPr>
        <p:spPr/>
        <p:txBody>
          <a:bodyPr/>
          <a:lstStyle/>
          <a:p>
            <a:pPr lvl="0"/>
            <a:r>
              <a:rPr lang="en-US" altLang="en-US" dirty="0"/>
              <a:t>Join Zoom Meeting</a:t>
            </a:r>
            <a:endParaRPr lang="en-CA" altLang="en-US" dirty="0"/>
          </a:p>
          <a:p>
            <a:pPr lvl="0"/>
            <a:r>
              <a:rPr lang="en-US" altLang="en-US" dirty="0">
                <a:hlinkClick r:id="rId2" tooltip="https://caltech.zoom.us/j/86357284963"/>
              </a:rPr>
              <a:t>https://caltech.zoom.us/j/86357284963</a:t>
            </a:r>
            <a:endParaRPr lang="en-US" altLang="en-US" dirty="0"/>
          </a:p>
        </p:txBody>
      </p:sp>
      <p:sp>
        <p:nvSpPr>
          <p:cNvPr id="7" name="Rectangle 6">
            <a:extLst>
              <a:ext uri="{FF2B5EF4-FFF2-40B4-BE49-F238E27FC236}">
                <a16:creationId xmlns:a16="http://schemas.microsoft.com/office/drawing/2014/main" id="{4E663777-255E-1D27-38C3-8E3BDBB603A4}"/>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52CA298E-5CEA-C86D-1B31-405D3B920D60}"/>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589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4505E-6474-63DD-AFA6-A8500BF1700F}"/>
              </a:ext>
            </a:extLst>
          </p:cNvPr>
          <p:cNvPicPr>
            <a:picLocks noChangeAspect="1"/>
          </p:cNvPicPr>
          <p:nvPr/>
        </p:nvPicPr>
        <p:blipFill>
          <a:blip r:embed="rId3"/>
          <a:stretch>
            <a:fillRect/>
          </a:stretch>
        </p:blipFill>
        <p:spPr>
          <a:xfrm>
            <a:off x="7451678" y="5073573"/>
            <a:ext cx="4740322" cy="1419301"/>
          </a:xfrm>
          <a:prstGeom prst="rect">
            <a:avLst/>
          </a:prstGeom>
        </p:spPr>
      </p:pic>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Updates </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lnSpcReduction="10000"/>
          </a:bodyPr>
          <a:lstStyle/>
          <a:p>
            <a:r>
              <a:rPr lang="en-CA" dirty="0"/>
              <a:t>Asked Dianne Newman to be our Faculty Sponsor – she may be too busy</a:t>
            </a:r>
          </a:p>
          <a:p>
            <a:pPr lvl="1"/>
            <a:r>
              <a:rPr lang="en-CA" dirty="0"/>
              <a:t>We are asking DW to clarify role</a:t>
            </a:r>
          </a:p>
          <a:p>
            <a:pPr lvl="1"/>
            <a:r>
              <a:rPr lang="en-CA" dirty="0"/>
              <a:t>Victoria Orphan alternative</a:t>
            </a:r>
          </a:p>
          <a:p>
            <a:r>
              <a:rPr lang="en-CA" dirty="0"/>
              <a:t>Talked with vendors (USA Sci </a:t>
            </a:r>
            <a:r>
              <a:rPr lang="en-CA" dirty="0" err="1"/>
              <a:t>etc</a:t>
            </a:r>
            <a:r>
              <a:rPr lang="en-CA" dirty="0"/>
              <a:t>) about hosting events</a:t>
            </a:r>
          </a:p>
          <a:p>
            <a:r>
              <a:rPr lang="en-CA" dirty="0"/>
              <a:t>Talked with Kathy Ramirez-Aguilar from UCB and got lots of good tips</a:t>
            </a:r>
          </a:p>
          <a:p>
            <a:pPr lvl="1"/>
            <a:r>
              <a:rPr lang="en-CA" dirty="0"/>
              <a:t>Making positive “spins”</a:t>
            </a:r>
          </a:p>
          <a:p>
            <a:pPr lvl="1"/>
            <a:r>
              <a:rPr lang="en-CA" dirty="0"/>
              <a:t>Asking for funding for FT staff working on GLs and UG/G student workers</a:t>
            </a:r>
          </a:p>
          <a:p>
            <a:pPr lvl="1"/>
            <a:r>
              <a:rPr lang="en-CA" dirty="0"/>
              <a:t>Emailing new hires and participating in onboarding of G and UG</a:t>
            </a:r>
          </a:p>
          <a:p>
            <a:pPr lvl="1"/>
            <a:r>
              <a:rPr lang="en-CA" dirty="0"/>
              <a:t>Coordinating with EHS and Facilities</a:t>
            </a:r>
          </a:p>
          <a:p>
            <a:pPr lvl="2"/>
            <a:r>
              <a:rPr lang="en-CA" dirty="0"/>
              <a:t>And advertising that</a:t>
            </a:r>
          </a:p>
          <a:p>
            <a:pPr lvl="1"/>
            <a:endParaRPr lang="en-CA" dirty="0"/>
          </a:p>
          <a:p>
            <a:endParaRPr lang="en-CA" dirty="0"/>
          </a:p>
          <a:p>
            <a:endParaRPr lang="en-CA" dirty="0"/>
          </a:p>
          <a:p>
            <a:pPr lvl="1"/>
            <a:endParaRPr lang="en-CA" dirty="0"/>
          </a:p>
          <a:p>
            <a:endParaRPr lang="en-US" dirty="0"/>
          </a:p>
        </p:txBody>
      </p:sp>
      <p:sp>
        <p:nvSpPr>
          <p:cNvPr id="6" name="Rectangle 5">
            <a:extLst>
              <a:ext uri="{FF2B5EF4-FFF2-40B4-BE49-F238E27FC236}">
                <a16:creationId xmlns:a16="http://schemas.microsoft.com/office/drawing/2014/main" id="{922AFFE5-6A78-8A25-2E97-A9B7312DAEA8}"/>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4570C2F-3F6B-0ABF-FAB7-46609CA41C59}"/>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897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Updates </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p:txBody>
          <a:bodyPr>
            <a:normAutofit/>
          </a:bodyPr>
          <a:lstStyle/>
          <a:p>
            <a:r>
              <a:rPr lang="en-CA" dirty="0"/>
              <a:t>We sent David Warren our budget proposal and website proposal</a:t>
            </a:r>
          </a:p>
          <a:p>
            <a:pPr lvl="1"/>
            <a:r>
              <a:rPr lang="en-CA" dirty="0"/>
              <a:t>He is flexible on funding, especially for pilots</a:t>
            </a:r>
          </a:p>
          <a:p>
            <a:pPr lvl="2"/>
            <a:r>
              <a:rPr lang="en-CA" dirty="0"/>
              <a:t>Suggested making the funding open-ended and the committee would ok</a:t>
            </a:r>
          </a:p>
          <a:p>
            <a:pPr lvl="1"/>
            <a:r>
              <a:rPr lang="en-CA" dirty="0"/>
              <a:t>Sounds like he is ok with us having our own website linked to the BBE website</a:t>
            </a:r>
          </a:p>
          <a:p>
            <a:pPr lvl="1"/>
            <a:r>
              <a:rPr lang="en-CA" dirty="0"/>
              <a:t>Suggested getting sponsors (like vendors) for products or meals </a:t>
            </a:r>
            <a:r>
              <a:rPr lang="en-CA" dirty="0" err="1"/>
              <a:t>etc</a:t>
            </a:r>
            <a:endParaRPr lang="en-CA" dirty="0"/>
          </a:p>
          <a:p>
            <a:pPr lvl="2"/>
            <a:r>
              <a:rPr lang="en-CA" dirty="0"/>
              <a:t>We should try to work with vendors to get free or discounted items for giveaways</a:t>
            </a:r>
          </a:p>
          <a:p>
            <a:pPr lvl="2"/>
            <a:r>
              <a:rPr lang="en-CA" dirty="0"/>
              <a:t>Can ask them to sponsor lunch or something</a:t>
            </a:r>
          </a:p>
          <a:p>
            <a:pPr lvl="1"/>
            <a:r>
              <a:rPr lang="en-CA" dirty="0"/>
              <a:t>Is VERY keen to highlight accomplishments via newsletters, on the website </a:t>
            </a:r>
            <a:r>
              <a:rPr lang="en-CA" dirty="0" err="1"/>
              <a:t>etc</a:t>
            </a:r>
            <a:r>
              <a:rPr lang="en-CA" dirty="0"/>
              <a:t> so that should be a priority in 2023!</a:t>
            </a:r>
          </a:p>
          <a:p>
            <a:pPr lvl="1"/>
            <a:endParaRPr lang="en-CA" dirty="0"/>
          </a:p>
          <a:p>
            <a:endParaRPr lang="en-CA" dirty="0"/>
          </a:p>
          <a:p>
            <a:endParaRPr lang="en-CA" dirty="0"/>
          </a:p>
          <a:p>
            <a:pPr lvl="1"/>
            <a:endParaRPr lang="en-CA" dirty="0"/>
          </a:p>
          <a:p>
            <a:endParaRPr lang="en-US" dirty="0"/>
          </a:p>
        </p:txBody>
      </p:sp>
      <p:sp>
        <p:nvSpPr>
          <p:cNvPr id="6" name="Rectangle 5">
            <a:extLst>
              <a:ext uri="{FF2B5EF4-FFF2-40B4-BE49-F238E27FC236}">
                <a16:creationId xmlns:a16="http://schemas.microsoft.com/office/drawing/2014/main" id="{922AFFE5-6A78-8A25-2E97-A9B7312DAEA8}"/>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4570C2F-3F6B-0ABF-FAB7-46609CA41C59}"/>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261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311-4F6F-F4A5-6FD3-788659B98B8E}"/>
              </a:ext>
            </a:extLst>
          </p:cNvPr>
          <p:cNvSpPr>
            <a:spLocks noGrp="1"/>
          </p:cNvSpPr>
          <p:nvPr>
            <p:ph type="title"/>
          </p:nvPr>
        </p:nvSpPr>
        <p:spPr/>
        <p:txBody>
          <a:bodyPr/>
          <a:lstStyle/>
          <a:p>
            <a:r>
              <a:rPr lang="en-CA" dirty="0"/>
              <a:t>Lab Energy Audit</a:t>
            </a:r>
            <a:endParaRPr lang="en-US" dirty="0"/>
          </a:p>
        </p:txBody>
      </p:sp>
      <p:sp>
        <p:nvSpPr>
          <p:cNvPr id="3" name="Content Placeholder 2">
            <a:extLst>
              <a:ext uri="{FF2B5EF4-FFF2-40B4-BE49-F238E27FC236}">
                <a16:creationId xmlns:a16="http://schemas.microsoft.com/office/drawing/2014/main" id="{2282DF99-AD01-28E2-613B-6E5F3FE0E72B}"/>
              </a:ext>
            </a:extLst>
          </p:cNvPr>
          <p:cNvSpPr>
            <a:spLocks noGrp="1"/>
          </p:cNvSpPr>
          <p:nvPr>
            <p:ph idx="1"/>
          </p:nvPr>
        </p:nvSpPr>
        <p:spPr>
          <a:xfrm>
            <a:off x="838200" y="1825625"/>
            <a:ext cx="10515600" cy="4848130"/>
          </a:xfrm>
        </p:spPr>
        <p:txBody>
          <a:bodyPr>
            <a:normAutofit/>
          </a:bodyPr>
          <a:lstStyle/>
          <a:p>
            <a:r>
              <a:rPr lang="en-US" dirty="0"/>
              <a:t>James Linton</a:t>
            </a:r>
          </a:p>
        </p:txBody>
      </p:sp>
      <p:sp>
        <p:nvSpPr>
          <p:cNvPr id="7" name="Rectangle 6">
            <a:extLst>
              <a:ext uri="{FF2B5EF4-FFF2-40B4-BE49-F238E27FC236}">
                <a16:creationId xmlns:a16="http://schemas.microsoft.com/office/drawing/2014/main" id="{06FE3493-597D-3A6E-28BD-1DB4CB04EB1A}"/>
              </a:ext>
            </a:extLst>
          </p:cNvPr>
          <p:cNvSpPr/>
          <p:nvPr/>
        </p:nvSpPr>
        <p:spPr>
          <a:xfrm>
            <a:off x="0" y="6492875"/>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718D41B-CB39-4CE7-E076-0144B7186A1B}"/>
              </a:ext>
            </a:extLst>
          </p:cNvPr>
          <p:cNvSpPr/>
          <p:nvPr/>
        </p:nvSpPr>
        <p:spPr>
          <a:xfrm>
            <a:off x="0" y="0"/>
            <a:ext cx="12192000" cy="365125"/>
          </a:xfrm>
          <a:prstGeom prst="rect">
            <a:avLst/>
          </a:prstGeom>
          <a:solidFill>
            <a:srgbClr val="074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373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lowitz lab energy audit"/>
          <p:cNvSpPr txBox="1"/>
          <p:nvPr/>
        </p:nvSpPr>
        <p:spPr>
          <a:xfrm>
            <a:off x="3882296" y="1684874"/>
            <a:ext cx="4106894"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Elowitz lab energy audit</a:t>
            </a:r>
          </a:p>
        </p:txBody>
      </p:sp>
      <p:sp>
        <p:nvSpPr>
          <p:cNvPr id="152" name="Green Labs Committee Meeting 20221111"/>
          <p:cNvSpPr txBox="1"/>
          <p:nvPr/>
        </p:nvSpPr>
        <p:spPr>
          <a:xfrm>
            <a:off x="3345248" y="2978357"/>
            <a:ext cx="5501506"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Green Labs Committee Meeting 20221111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p:cNvSpPr txBox="1"/>
          <p:nvPr/>
        </p:nvSpPr>
        <p:spPr>
          <a:xfrm>
            <a:off x="582381" y="2441550"/>
            <a:ext cx="320601" cy="19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5000">
                <a:solidFill>
                  <a:srgbClr val="16E7CF">
                    <a:hueOff val="192982"/>
                    <a:satOff val="17755"/>
                    <a:lumOff val="-28483"/>
                  </a:srgbClr>
                </a:solidFill>
                <a:latin typeface="Arial"/>
                <a:ea typeface="Arial"/>
                <a:cs typeface="Arial"/>
                <a:sym typeface="Arial"/>
              </a:defRPr>
            </a:pPr>
            <a:r>
              <a:rPr sz="2500" kern="0">
                <a:solidFill>
                  <a:srgbClr val="16E7CF">
                    <a:hueOff val="192982"/>
                    <a:satOff val="17755"/>
                    <a:lumOff val="-28483"/>
                  </a:srgbClr>
                </a:solidFill>
                <a:latin typeface="Arial"/>
                <a:cs typeface="Arial"/>
                <a:sym typeface="Arial"/>
              </a:rPr>
              <a:t>   </a:t>
            </a:r>
          </a:p>
          <a:p>
            <a:pPr defTabSz="228600" hangingPunct="0">
              <a:defRPr sz="5000">
                <a:solidFill>
                  <a:srgbClr val="16E7CF">
                    <a:hueOff val="192982"/>
                    <a:satOff val="17755"/>
                    <a:lumOff val="-28483"/>
                  </a:srgbClr>
                </a:solidFill>
                <a:latin typeface="Arial"/>
                <a:ea typeface="Arial"/>
                <a:cs typeface="Arial"/>
                <a:sym typeface="Arial"/>
              </a:defRPr>
            </a:pPr>
            <a:endParaRPr sz="2500" kern="0">
              <a:solidFill>
                <a:srgbClr val="16E7CF">
                  <a:hueOff val="192982"/>
                  <a:satOff val="17755"/>
                  <a:lumOff val="-28483"/>
                </a:srgbClr>
              </a:solidFill>
              <a:latin typeface="Arial"/>
              <a:cs typeface="Arial"/>
              <a:sym typeface="Arial"/>
            </a:endParaRPr>
          </a:p>
          <a:p>
            <a:pPr defTabSz="228600" hangingPunct="0">
              <a:defRPr sz="5000">
                <a:solidFill>
                  <a:srgbClr val="16E7CF">
                    <a:hueOff val="192982"/>
                    <a:satOff val="17755"/>
                    <a:lumOff val="-28483"/>
                  </a:srgbClr>
                </a:solidFill>
                <a:latin typeface="Arial"/>
                <a:ea typeface="Arial"/>
                <a:cs typeface="Arial"/>
                <a:sym typeface="Arial"/>
              </a:defRPr>
            </a:pPr>
            <a:r>
              <a:rPr sz="2500" kern="0">
                <a:solidFill>
                  <a:srgbClr val="16E7CF">
                    <a:hueOff val="192982"/>
                    <a:satOff val="17755"/>
                    <a:lumOff val="-28483"/>
                  </a:srgbClr>
                </a:solidFill>
                <a:latin typeface="Arial"/>
                <a:cs typeface="Arial"/>
                <a:sym typeface="Arial"/>
              </a:rPr>
              <a:t>  </a:t>
            </a:r>
          </a:p>
          <a:p>
            <a:pPr defTabSz="228600" hangingPunct="0">
              <a:defRPr sz="5000">
                <a:solidFill>
                  <a:srgbClr val="16E7CF">
                    <a:hueOff val="192982"/>
                    <a:satOff val="17755"/>
                    <a:lumOff val="-28483"/>
                  </a:srgbClr>
                </a:solidFill>
                <a:latin typeface="Arial"/>
                <a:ea typeface="Arial"/>
                <a:cs typeface="Arial"/>
                <a:sym typeface="Arial"/>
              </a:defRPr>
            </a:pPr>
            <a:endParaRPr sz="2500" kern="0">
              <a:solidFill>
                <a:srgbClr val="16E7CF">
                  <a:hueOff val="192982"/>
                  <a:satOff val="17755"/>
                  <a:lumOff val="-28483"/>
                </a:srgbClr>
              </a:solidFill>
              <a:latin typeface="Arial"/>
              <a:cs typeface="Arial"/>
              <a:sym typeface="Arial"/>
            </a:endParaRPr>
          </a:p>
          <a:p>
            <a:pPr defTabSz="228600" hangingPunct="0">
              <a:defRPr sz="5000">
                <a:solidFill>
                  <a:srgbClr val="16E7CF">
                    <a:hueOff val="192982"/>
                    <a:satOff val="17755"/>
                    <a:lumOff val="-28483"/>
                  </a:srgbClr>
                </a:solidFill>
                <a:latin typeface="Arial"/>
                <a:ea typeface="Arial"/>
                <a:cs typeface="Arial"/>
                <a:sym typeface="Arial"/>
              </a:defRPr>
            </a:pPr>
            <a:endParaRPr sz="2500" kern="0">
              <a:solidFill>
                <a:srgbClr val="16E7CF">
                  <a:hueOff val="192982"/>
                  <a:satOff val="17755"/>
                  <a:lumOff val="-28483"/>
                </a:srgbClr>
              </a:solidFill>
              <a:latin typeface="Arial"/>
              <a:cs typeface="Arial"/>
              <a:sym typeface="Arial"/>
            </a:endParaRPr>
          </a:p>
        </p:txBody>
      </p:sp>
      <p:sp>
        <p:nvSpPr>
          <p:cNvPr id="155" name="Why perform an energy audit?"/>
          <p:cNvSpPr txBox="1"/>
          <p:nvPr/>
        </p:nvSpPr>
        <p:spPr>
          <a:xfrm>
            <a:off x="192504" y="1186988"/>
            <a:ext cx="5541582"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6000">
                <a:solidFill>
                  <a:srgbClr val="000000"/>
                </a:solidFill>
                <a:latin typeface="Arial"/>
                <a:ea typeface="Arial"/>
                <a:cs typeface="Arial"/>
                <a:sym typeface="Arial"/>
              </a:defRPr>
            </a:lvl1pPr>
          </a:lstStyle>
          <a:p>
            <a:pPr defTabSz="635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sz="3000" kern="0"/>
              <a:t>Why perform an energy audit?   </a:t>
            </a:r>
          </a:p>
        </p:txBody>
      </p:sp>
      <p:sp>
        <p:nvSpPr>
          <p:cNvPr id="156" name="Text"/>
          <p:cNvSpPr txBox="1"/>
          <p:nvPr/>
        </p:nvSpPr>
        <p:spPr>
          <a:xfrm>
            <a:off x="305405" y="2118013"/>
            <a:ext cx="266098"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6000">
                <a:solidFill>
                  <a:schemeClr val="accent2">
                    <a:hueOff val="192982"/>
                    <a:satOff val="17755"/>
                    <a:lumOff val="-28483"/>
                  </a:schemeClr>
                </a:solidFill>
                <a:latin typeface="Arial"/>
                <a:ea typeface="Arial"/>
                <a:cs typeface="Arial"/>
                <a:sym typeface="Arial"/>
              </a:defRPr>
            </a:lvl1pPr>
          </a:lstStyle>
          <a:p>
            <a:pPr defTabSz="635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sz="3000" kern="0">
                <a:solidFill>
                  <a:srgbClr val="16E7CF">
                    <a:hueOff val="192982"/>
                    <a:satOff val="17755"/>
                    <a:lumOff val="-28483"/>
                  </a:srgbClr>
                </a:solidFill>
              </a:rPr>
              <a:t>  </a:t>
            </a:r>
          </a:p>
        </p:txBody>
      </p:sp>
      <p:sp>
        <p:nvSpPr>
          <p:cNvPr id="157" name="To better understand resource demands of your lab…"/>
          <p:cNvSpPr txBox="1"/>
          <p:nvPr/>
        </p:nvSpPr>
        <p:spPr>
          <a:xfrm>
            <a:off x="522704" y="2348057"/>
            <a:ext cx="6864059" cy="1782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4500">
                <a:latin typeface="Arial"/>
                <a:ea typeface="Arial"/>
                <a:cs typeface="Arial"/>
                <a:sym typeface="Arial"/>
              </a:defRPr>
            </a:pPr>
            <a:r>
              <a:rPr sz="2250" kern="0">
                <a:solidFill>
                  <a:srgbClr val="5E5E5E"/>
                </a:solidFill>
                <a:latin typeface="Arial"/>
                <a:cs typeface="Arial"/>
                <a:sym typeface="Arial"/>
              </a:rPr>
              <a:t>To better understand resource demands of your lab   </a:t>
            </a:r>
          </a:p>
          <a:p>
            <a:pPr defTabSz="228600" hangingPunct="0">
              <a:defRPr sz="4500">
                <a:latin typeface="Arial"/>
                <a:ea typeface="Arial"/>
                <a:cs typeface="Arial"/>
                <a:sym typeface="Arial"/>
              </a:defRPr>
            </a:pPr>
            <a:endParaRPr sz="2250" kern="0">
              <a:solidFill>
                <a:srgbClr val="5E5E5E"/>
              </a:solidFill>
              <a:latin typeface="Arial"/>
              <a:cs typeface="Arial"/>
              <a:sym typeface="Arial"/>
            </a:endParaRPr>
          </a:p>
          <a:p>
            <a:pPr defTabSz="228600" hangingPunct="0">
              <a:defRPr sz="4500">
                <a:latin typeface="Arial"/>
                <a:ea typeface="Arial"/>
                <a:cs typeface="Arial"/>
                <a:sym typeface="Arial"/>
              </a:defRPr>
            </a:pPr>
            <a:r>
              <a:rPr sz="2250" kern="0">
                <a:solidFill>
                  <a:srgbClr val="5E5E5E"/>
                </a:solidFill>
                <a:latin typeface="Arial"/>
                <a:cs typeface="Arial"/>
                <a:sym typeface="Arial"/>
              </a:rPr>
              <a:t>To reduce usage burden on lab equipment</a:t>
            </a:r>
          </a:p>
          <a:p>
            <a:pPr defTabSz="228600" hangingPunct="0">
              <a:defRPr sz="4500">
                <a:latin typeface="Arial"/>
                <a:ea typeface="Arial"/>
                <a:cs typeface="Arial"/>
                <a:sym typeface="Arial"/>
              </a:defRPr>
            </a:pPr>
            <a:endParaRPr sz="2250" kern="0">
              <a:solidFill>
                <a:srgbClr val="5E5E5E"/>
              </a:solidFill>
              <a:latin typeface="Arial"/>
              <a:cs typeface="Arial"/>
              <a:sym typeface="Arial"/>
            </a:endParaRPr>
          </a:p>
          <a:p>
            <a:pPr defTabSz="228600" hangingPunct="0">
              <a:defRPr sz="4500">
                <a:latin typeface="Arial"/>
                <a:ea typeface="Arial"/>
                <a:cs typeface="Arial"/>
                <a:sym typeface="Arial"/>
              </a:defRPr>
            </a:pPr>
            <a:r>
              <a:rPr sz="2250" kern="0">
                <a:solidFill>
                  <a:srgbClr val="5E5E5E"/>
                </a:solidFill>
                <a:latin typeface="Arial"/>
                <a:cs typeface="Arial"/>
                <a:sym typeface="Arial"/>
              </a:rPr>
              <a:t>To be better informed</a:t>
            </a:r>
          </a:p>
        </p:txBody>
      </p:sp>
      <p:sp>
        <p:nvSpPr>
          <p:cNvPr id="158" name="Rectangle"/>
          <p:cNvSpPr/>
          <p:nvPr/>
        </p:nvSpPr>
        <p:spPr>
          <a:xfrm>
            <a:off x="181806" y="162237"/>
            <a:ext cx="11828389"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59" name="Rectangle"/>
          <p:cNvSpPr/>
          <p:nvPr/>
        </p:nvSpPr>
        <p:spPr>
          <a:xfrm>
            <a:off x="181806" y="6294053"/>
            <a:ext cx="11828389"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1 kWh = 0.0004 metric ton of CO2"/>
          <p:cNvSpPr txBox="1"/>
          <p:nvPr/>
        </p:nvSpPr>
        <p:spPr>
          <a:xfrm>
            <a:off x="6089192" y="2620260"/>
            <a:ext cx="4419480"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vl1pPr>
          </a:lstStyle>
          <a:p>
            <a:pPr algn="ctr" defTabSz="1219169" hangingPunct="0"/>
            <a:r>
              <a:rPr sz="2250" kern="0">
                <a:solidFill>
                  <a:srgbClr val="5E5E5E"/>
                </a:solidFill>
                <a:latin typeface="Helvetica Neue"/>
                <a:sym typeface="Helvetica Neue"/>
              </a:rPr>
              <a:t>1 kWh = 0.0004 metric ton of CO2</a:t>
            </a:r>
          </a:p>
        </p:txBody>
      </p:sp>
      <p:sp>
        <p:nvSpPr>
          <p:cNvPr id="162" name="(eGRID, U.S. annual CO2 total output emission rate [lb/MWh], year 2019 data)"/>
          <p:cNvSpPr txBox="1"/>
          <p:nvPr/>
        </p:nvSpPr>
        <p:spPr>
          <a:xfrm>
            <a:off x="6405304" y="3212339"/>
            <a:ext cx="3835987"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defRPr sz="1700" b="1">
                <a:solidFill>
                  <a:srgbClr val="000000"/>
                </a:solidFill>
              </a:defRPr>
            </a:pPr>
            <a:endParaRPr sz="850" kern="0">
              <a:solidFill>
                <a:srgbClr val="000000"/>
              </a:solidFill>
              <a:latin typeface="Helvetica Neue"/>
              <a:sym typeface="Helvetica Neue"/>
            </a:endParaRPr>
          </a:p>
          <a:p>
            <a:pPr defTabSz="228600" hangingPunct="0">
              <a:defRPr sz="1700">
                <a:solidFill>
                  <a:srgbClr val="000000"/>
                </a:solidFill>
              </a:defRPr>
            </a:pPr>
            <a:r>
              <a:rPr sz="850" kern="0">
                <a:solidFill>
                  <a:srgbClr val="000000"/>
                </a:solidFill>
                <a:latin typeface="Helvetica Neue"/>
                <a:sym typeface="Helvetica Neue"/>
              </a:rPr>
              <a:t>(eGRID, U.S. annual CO</a:t>
            </a:r>
            <a:r>
              <a:rPr sz="636" kern="0">
                <a:solidFill>
                  <a:srgbClr val="000000"/>
                </a:solidFill>
                <a:latin typeface="Helvetica Neue"/>
                <a:sym typeface="Helvetica Neue"/>
              </a:rPr>
              <a:t>2</a:t>
            </a:r>
            <a:r>
              <a:rPr sz="850" kern="0">
                <a:solidFill>
                  <a:srgbClr val="000000"/>
                </a:solidFill>
                <a:latin typeface="Helvetica Neue"/>
                <a:sym typeface="Helvetica Neue"/>
              </a:rPr>
              <a:t> total output emission rate [lb/MWh], year 2019 data)</a:t>
            </a:r>
          </a:p>
        </p:txBody>
      </p:sp>
      <p:pic>
        <p:nvPicPr>
          <p:cNvPr id="163" name="gases-by-source-2022-caption.png" descr="gases-by-source-2022-caption.png"/>
          <p:cNvPicPr>
            <a:picLocks noChangeAspect="1"/>
          </p:cNvPicPr>
          <p:nvPr/>
        </p:nvPicPr>
        <p:blipFill>
          <a:blip r:embed="rId2"/>
          <a:stretch>
            <a:fillRect/>
          </a:stretch>
        </p:blipFill>
        <p:spPr>
          <a:xfrm>
            <a:off x="768194" y="1859838"/>
            <a:ext cx="3532797" cy="4132705"/>
          </a:xfrm>
          <a:prstGeom prst="rect">
            <a:avLst/>
          </a:prstGeom>
          <a:ln w="12700">
            <a:miter lim="400000"/>
          </a:ln>
        </p:spPr>
      </p:pic>
      <p:sp>
        <p:nvSpPr>
          <p:cNvPr id="164" name="Managing carbon dioxide emissions is a challenge"/>
          <p:cNvSpPr txBox="1"/>
          <p:nvPr/>
        </p:nvSpPr>
        <p:spPr>
          <a:xfrm>
            <a:off x="154060" y="963230"/>
            <a:ext cx="8715527"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latin typeface="Arial"/>
                <a:ea typeface="Arial"/>
                <a:cs typeface="Arial"/>
                <a:sym typeface="Arial"/>
              </a:defRPr>
            </a:lvl1pPr>
          </a:lstStyle>
          <a:p>
            <a:pPr algn="ctr" defTabSz="1219169" hangingPunct="0"/>
            <a:r>
              <a:rPr sz="3000" kern="0"/>
              <a:t>Managing carbon dioxide emissions is a challenge </a:t>
            </a:r>
          </a:p>
        </p:txBody>
      </p:sp>
      <p:sp>
        <p:nvSpPr>
          <p:cNvPr id="165" name="Rectangle"/>
          <p:cNvSpPr/>
          <p:nvPr/>
        </p:nvSpPr>
        <p:spPr>
          <a:xfrm>
            <a:off x="181806" y="162237"/>
            <a:ext cx="11828389"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66" name="Rectangle"/>
          <p:cNvSpPr/>
          <p:nvPr/>
        </p:nvSpPr>
        <p:spPr>
          <a:xfrm>
            <a:off x="181806" y="6294053"/>
            <a:ext cx="11828389"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volt (joule/coulomb) x ampere (coulomb/sec) = watt = 1 joule/sec"/>
          <p:cNvSpPr txBox="1"/>
          <p:nvPr/>
        </p:nvSpPr>
        <p:spPr>
          <a:xfrm>
            <a:off x="495700" y="2242893"/>
            <a:ext cx="8451032"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1219169" hangingPunct="0">
              <a:defRPr sz="4500">
                <a:latin typeface="Arial"/>
                <a:ea typeface="Arial"/>
                <a:cs typeface="Arial"/>
                <a:sym typeface="Arial"/>
              </a:defRPr>
            </a:pPr>
            <a:r>
              <a:rPr sz="2250" b="1" kern="0">
                <a:solidFill>
                  <a:srgbClr val="5E5E5E"/>
                </a:solidFill>
                <a:latin typeface="Arial"/>
                <a:cs typeface="Arial"/>
                <a:sym typeface="Arial"/>
              </a:rPr>
              <a:t>volt</a:t>
            </a:r>
            <a:r>
              <a:rPr sz="2250" kern="0">
                <a:solidFill>
                  <a:srgbClr val="5E5E5E"/>
                </a:solidFill>
                <a:latin typeface="Arial"/>
                <a:cs typeface="Arial"/>
                <a:sym typeface="Arial"/>
              </a:rPr>
              <a:t> (joule/coulomb) x </a:t>
            </a:r>
            <a:r>
              <a:rPr sz="2250" b="1" kern="0">
                <a:solidFill>
                  <a:srgbClr val="5E5E5E"/>
                </a:solidFill>
                <a:latin typeface="Arial"/>
                <a:cs typeface="Arial"/>
                <a:sym typeface="Arial"/>
              </a:rPr>
              <a:t>ampere</a:t>
            </a:r>
            <a:r>
              <a:rPr sz="2250" kern="0">
                <a:solidFill>
                  <a:srgbClr val="5E5E5E"/>
                </a:solidFill>
                <a:latin typeface="Arial"/>
                <a:cs typeface="Arial"/>
                <a:sym typeface="Arial"/>
              </a:rPr>
              <a:t> (coulomb/sec) = </a:t>
            </a:r>
            <a:r>
              <a:rPr sz="2250" b="1" kern="0">
                <a:solidFill>
                  <a:srgbClr val="5E5E5E"/>
                </a:solidFill>
                <a:latin typeface="Arial"/>
                <a:cs typeface="Arial"/>
                <a:sym typeface="Arial"/>
              </a:rPr>
              <a:t>watt</a:t>
            </a:r>
            <a:r>
              <a:rPr sz="2250" kern="0">
                <a:solidFill>
                  <a:srgbClr val="5E5E5E"/>
                </a:solidFill>
                <a:latin typeface="Arial"/>
                <a:cs typeface="Arial"/>
                <a:sym typeface="Arial"/>
              </a:rPr>
              <a:t> = 1 joule/sec</a:t>
            </a:r>
          </a:p>
        </p:txBody>
      </p:sp>
      <p:sp>
        <p:nvSpPr>
          <p:cNvPr id="169" name="1 kilowatt (kW) = 1000 joules/sec"/>
          <p:cNvSpPr txBox="1"/>
          <p:nvPr/>
        </p:nvSpPr>
        <p:spPr>
          <a:xfrm>
            <a:off x="515064" y="2909542"/>
            <a:ext cx="4275209"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a:latin typeface="Arial"/>
                <a:ea typeface="Arial"/>
                <a:cs typeface="Arial"/>
                <a:sym typeface="Arial"/>
              </a:defRPr>
            </a:lvl1pPr>
          </a:lstStyle>
          <a:p>
            <a:pPr algn="ctr" defTabSz="1219169" hangingPunct="0"/>
            <a:r>
              <a:rPr sz="2250" kern="0">
                <a:solidFill>
                  <a:srgbClr val="5E5E5E"/>
                </a:solidFill>
              </a:rPr>
              <a:t>1 kilowatt (kW) = 1000 joules/sec</a:t>
            </a:r>
          </a:p>
        </p:txBody>
      </p:sp>
      <p:sp>
        <p:nvSpPr>
          <p:cNvPr id="170" name="1 kilowatt hour (kWh) = 3600000 joules = 860 calories"/>
          <p:cNvSpPr txBox="1"/>
          <p:nvPr/>
        </p:nvSpPr>
        <p:spPr>
          <a:xfrm>
            <a:off x="501150" y="3576190"/>
            <a:ext cx="7312900" cy="397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1219169" hangingPunct="0">
              <a:defRPr sz="4500">
                <a:latin typeface="Arial"/>
                <a:ea typeface="Arial"/>
                <a:cs typeface="Arial"/>
                <a:sym typeface="Arial"/>
              </a:defRPr>
            </a:pPr>
            <a:r>
              <a:rPr sz="2250" b="1" kern="0">
                <a:solidFill>
                  <a:srgbClr val="5E5E5E"/>
                </a:solidFill>
                <a:latin typeface="Arial"/>
                <a:cs typeface="Arial"/>
                <a:sym typeface="Arial"/>
              </a:rPr>
              <a:t>1 kilowatt hour (kWh)</a:t>
            </a:r>
            <a:r>
              <a:rPr sz="2250" kern="0">
                <a:solidFill>
                  <a:srgbClr val="5E5E5E"/>
                </a:solidFill>
                <a:latin typeface="Arial"/>
                <a:cs typeface="Arial"/>
                <a:sym typeface="Arial"/>
              </a:rPr>
              <a:t> = 3600000 joules = </a:t>
            </a:r>
            <a:r>
              <a:rPr sz="2250" b="1" kern="0">
                <a:solidFill>
                  <a:srgbClr val="5E5E5E"/>
                </a:solidFill>
                <a:latin typeface="Arial"/>
                <a:cs typeface="Arial"/>
                <a:sym typeface="Arial"/>
              </a:rPr>
              <a:t>860 calories </a:t>
            </a:r>
          </a:p>
        </p:txBody>
      </p:sp>
      <p:sp>
        <p:nvSpPr>
          <p:cNvPr id="171" name="Rectangle"/>
          <p:cNvSpPr/>
          <p:nvPr/>
        </p:nvSpPr>
        <p:spPr>
          <a:xfrm>
            <a:off x="181806" y="162237"/>
            <a:ext cx="11828389" cy="635001"/>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72" name="Rectangle"/>
          <p:cNvSpPr/>
          <p:nvPr/>
        </p:nvSpPr>
        <p:spPr>
          <a:xfrm>
            <a:off x="181806" y="6294053"/>
            <a:ext cx="11828389" cy="165627"/>
          </a:xfrm>
          <a:prstGeom prst="rect">
            <a:avLst/>
          </a:prstGeom>
          <a:gradFill>
            <a:gsLst>
              <a:gs pos="0">
                <a:schemeClr val="accent3"/>
              </a:gs>
              <a:gs pos="100000">
                <a:schemeClr val="accent3">
                  <a:hueOff val="914338"/>
                  <a:satOff val="31515"/>
                  <a:lumOff val="-30790"/>
                </a:schemeClr>
              </a:gs>
            </a:gsLst>
            <a:lin ang="5400000"/>
          </a:gradFill>
          <a:ln w="12700">
            <a:miter lim="400000"/>
          </a:ln>
        </p:spPr>
        <p:txBody>
          <a:bodyPr lIns="25400" tIns="25400" rIns="25400" bIns="25400" anchor="ctr"/>
          <a:lstStyle/>
          <a:p>
            <a:pPr algn="ctr" defTabSz="412750" hangingPunct="0">
              <a:defRPr sz="3200">
                <a:solidFill>
                  <a:srgbClr val="000000"/>
                </a:solidFill>
                <a:latin typeface="Helvetica Neue Medium"/>
                <a:ea typeface="Helvetica Neue Medium"/>
                <a:cs typeface="Helvetica Neue Medium"/>
                <a:sym typeface="Helvetica Neue Medium"/>
              </a:defRPr>
            </a:pPr>
            <a:endParaRPr sz="1600" kern="0">
              <a:solidFill>
                <a:srgbClr val="000000"/>
              </a:solidFill>
              <a:latin typeface="Helvetica Neue Medium"/>
              <a:sym typeface="Helvetica Neue Medium"/>
            </a:endParaRPr>
          </a:p>
        </p:txBody>
      </p:sp>
      <p:sp>
        <p:nvSpPr>
          <p:cNvPr id="173" name="What is a kilowatt hour?"/>
          <p:cNvSpPr txBox="1"/>
          <p:nvPr/>
        </p:nvSpPr>
        <p:spPr>
          <a:xfrm>
            <a:off x="273338" y="967853"/>
            <a:ext cx="4130939"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a:solidFill>
                  <a:srgbClr val="000000"/>
                </a:solidFill>
              </a:defRPr>
            </a:lvl1pPr>
          </a:lstStyle>
          <a:p>
            <a:pPr algn="ctr" defTabSz="1219169" hangingPunct="0"/>
            <a:r>
              <a:rPr sz="3000" kern="0">
                <a:latin typeface="Helvetica Neue"/>
                <a:sym typeface="Helvetica Neue"/>
              </a:rPr>
              <a:t>What is a kilowatt hour?</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939</TotalTime>
  <Words>1178</Words>
  <Application>Microsoft Office PowerPoint</Application>
  <PresentationFormat>Widescreen</PresentationFormat>
  <Paragraphs>181</Paragraphs>
  <Slides>28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Helvetica</vt:lpstr>
      <vt:lpstr>Helvetica Neue</vt:lpstr>
      <vt:lpstr>Helvetica Neue Medium</vt:lpstr>
      <vt:lpstr>Times Roman</vt:lpstr>
      <vt:lpstr>Office Theme</vt:lpstr>
      <vt:lpstr>21_BasicWhite</vt:lpstr>
      <vt:lpstr>PowerPoint Presentation</vt:lpstr>
      <vt:lpstr>Introductions </vt:lpstr>
      <vt:lpstr>Updates </vt:lpstr>
      <vt:lpstr>Updates </vt:lpstr>
      <vt:lpstr>Lab Energy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now?</vt:lpstr>
      <vt:lpstr>What now?</vt:lpstr>
      <vt:lpstr>What now?</vt:lpstr>
      <vt:lpstr>What now?</vt:lpstr>
      <vt:lpstr>Other Tasks (not started)</vt:lpstr>
      <vt:lpstr>For Next Time</vt:lpstr>
      <vt:lpstr>Zoom link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Cammidge, Tasha S.</dc:creator>
  <cp:lastModifiedBy>Cammidge, Tasha S.</cp:lastModifiedBy>
  <cp:revision>20</cp:revision>
  <dcterms:created xsi:type="dcterms:W3CDTF">2022-10-11T18:01:51Z</dcterms:created>
  <dcterms:modified xsi:type="dcterms:W3CDTF">2022-11-11T22:11:38Z</dcterms:modified>
</cp:coreProperties>
</file>